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97" r:id="rId5"/>
    <p:sldId id="2599" r:id="rId6"/>
    <p:sldId id="2605" r:id="rId7"/>
    <p:sldId id="2706" r:id="rId8"/>
    <p:sldId id="2707" r:id="rId9"/>
    <p:sldId id="2746" r:id="rId10"/>
    <p:sldId id="2708" r:id="rId11"/>
    <p:sldId id="2711" r:id="rId12"/>
    <p:sldId id="2744" r:id="rId13"/>
    <p:sldId id="2755" r:id="rId14"/>
    <p:sldId id="2712" r:id="rId15"/>
    <p:sldId id="2730" r:id="rId16"/>
    <p:sldId id="2756" r:id="rId17"/>
    <p:sldId id="2718" r:id="rId18"/>
    <p:sldId id="2719" r:id="rId19"/>
    <p:sldId id="2720" r:id="rId20"/>
    <p:sldId id="2734" r:id="rId21"/>
    <p:sldId id="2748" r:id="rId22"/>
    <p:sldId id="2721" r:id="rId23"/>
    <p:sldId id="2732" r:id="rId24"/>
    <p:sldId id="2749" r:id="rId25"/>
    <p:sldId id="2722" r:id="rId26"/>
    <p:sldId id="2723" r:id="rId27"/>
    <p:sldId id="2724" r:id="rId28"/>
    <p:sldId id="2725" r:id="rId29"/>
    <p:sldId id="2739" r:id="rId30"/>
    <p:sldId id="2751" r:id="rId31"/>
    <p:sldId id="2726" r:id="rId32"/>
    <p:sldId id="2740" r:id="rId33"/>
    <p:sldId id="2753" r:id="rId34"/>
    <p:sldId id="2728" r:id="rId35"/>
    <p:sldId id="2727" r:id="rId36"/>
    <p:sldId id="2736" r:id="rId37"/>
    <p:sldId id="2737" r:id="rId38"/>
    <p:sldId id="2729" r:id="rId39"/>
    <p:sldId id="2261" r:id="rId40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1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825"/>
    <a:srgbClr val="6F8E30"/>
    <a:srgbClr val="33737B"/>
    <a:srgbClr val="B34774"/>
    <a:srgbClr val="089992"/>
    <a:srgbClr val="950334"/>
    <a:srgbClr val="E3623F"/>
    <a:srgbClr val="5B0202"/>
    <a:srgbClr val="FFD469"/>
    <a:srgbClr val="749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19235-2038-4A6E-B485-1070AC3F7E8E}" v="3" dt="2022-09-20T21:57:23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272"/>
      </p:cViewPr>
      <p:guideLst>
        <p:guide orient="horz" pos="3770"/>
        <p:guide pos="665"/>
        <p:guide pos="3817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BARTHELEMY" userId="272858ff-2c3d-48a3-9114-c6ed5290a6fe" providerId="ADAL" clId="{85619235-2038-4A6E-B485-1070AC3F7E8E}"/>
    <pc:docChg chg="undo custSel addSld delSld modSld">
      <pc:chgData name="Luc BARTHELEMY" userId="272858ff-2c3d-48a3-9114-c6ed5290a6fe" providerId="ADAL" clId="{85619235-2038-4A6E-B485-1070AC3F7E8E}" dt="2022-09-20T22:04:32.217" v="380" actId="1076"/>
      <pc:docMkLst>
        <pc:docMk/>
      </pc:docMkLst>
      <pc:sldChg chg="del">
        <pc:chgData name="Luc BARTHELEMY" userId="272858ff-2c3d-48a3-9114-c6ed5290a6fe" providerId="ADAL" clId="{85619235-2038-4A6E-B485-1070AC3F7E8E}" dt="2022-09-20T10:06:12.634" v="247" actId="47"/>
        <pc:sldMkLst>
          <pc:docMk/>
          <pc:sldMk cId="2255779258" sldId="2263"/>
        </pc:sldMkLst>
      </pc:sldChg>
      <pc:sldChg chg="del">
        <pc:chgData name="Luc BARTHELEMY" userId="272858ff-2c3d-48a3-9114-c6ed5290a6fe" providerId="ADAL" clId="{85619235-2038-4A6E-B485-1070AC3F7E8E}" dt="2022-09-20T10:06:13.109" v="248" actId="47"/>
        <pc:sldMkLst>
          <pc:docMk/>
          <pc:sldMk cId="526445343" sldId="2268"/>
        </pc:sldMkLst>
      </pc:sldChg>
      <pc:sldChg chg="del">
        <pc:chgData name="Luc BARTHELEMY" userId="272858ff-2c3d-48a3-9114-c6ed5290a6fe" providerId="ADAL" clId="{85619235-2038-4A6E-B485-1070AC3F7E8E}" dt="2022-09-20T10:06:10.479" v="244" actId="47"/>
        <pc:sldMkLst>
          <pc:docMk/>
          <pc:sldMk cId="2756120245" sldId="2601"/>
        </pc:sldMkLst>
      </pc:sldChg>
      <pc:sldChg chg="del">
        <pc:chgData name="Luc BARTHELEMY" userId="272858ff-2c3d-48a3-9114-c6ed5290a6fe" providerId="ADAL" clId="{85619235-2038-4A6E-B485-1070AC3F7E8E}" dt="2022-09-20T10:06:12.134" v="246" actId="47"/>
        <pc:sldMkLst>
          <pc:docMk/>
          <pc:sldMk cId="447183312" sldId="2602"/>
        </pc:sldMkLst>
      </pc:sldChg>
      <pc:sldChg chg="del">
        <pc:chgData name="Luc BARTHELEMY" userId="272858ff-2c3d-48a3-9114-c6ed5290a6fe" providerId="ADAL" clId="{85619235-2038-4A6E-B485-1070AC3F7E8E}" dt="2022-09-20T10:06:11.260" v="245" actId="47"/>
        <pc:sldMkLst>
          <pc:docMk/>
          <pc:sldMk cId="1347302236" sldId="2634"/>
        </pc:sldMkLst>
      </pc:sldChg>
      <pc:sldChg chg="modSp mod">
        <pc:chgData name="Luc BARTHELEMY" userId="272858ff-2c3d-48a3-9114-c6ed5290a6fe" providerId="ADAL" clId="{85619235-2038-4A6E-B485-1070AC3F7E8E}" dt="2022-09-20T21:21:01.933" v="337" actId="20577"/>
        <pc:sldMkLst>
          <pc:docMk/>
          <pc:sldMk cId="2959256022" sldId="2722"/>
        </pc:sldMkLst>
        <pc:spChg chg="mod">
          <ac:chgData name="Luc BARTHELEMY" userId="272858ff-2c3d-48a3-9114-c6ed5290a6fe" providerId="ADAL" clId="{85619235-2038-4A6E-B485-1070AC3F7E8E}" dt="2022-09-20T21:21:01.933" v="337" actId="20577"/>
          <ac:spMkLst>
            <pc:docMk/>
            <pc:sldMk cId="2959256022" sldId="2722"/>
            <ac:spMk id="16" creationId="{4B1BA58A-721F-4886-8C78-344FC7D43BFF}"/>
          </ac:spMkLst>
        </pc:spChg>
      </pc:sldChg>
      <pc:sldChg chg="modSp mod">
        <pc:chgData name="Luc BARTHELEMY" userId="272858ff-2c3d-48a3-9114-c6ed5290a6fe" providerId="ADAL" clId="{85619235-2038-4A6E-B485-1070AC3F7E8E}" dt="2022-09-20T21:42:20.020" v="347" actId="20577"/>
        <pc:sldMkLst>
          <pc:docMk/>
          <pc:sldMk cId="2490783651" sldId="2726"/>
        </pc:sldMkLst>
        <pc:spChg chg="mod">
          <ac:chgData name="Luc BARTHELEMY" userId="272858ff-2c3d-48a3-9114-c6ed5290a6fe" providerId="ADAL" clId="{85619235-2038-4A6E-B485-1070AC3F7E8E}" dt="2022-09-20T21:42:20.020" v="347" actId="20577"/>
          <ac:spMkLst>
            <pc:docMk/>
            <pc:sldMk cId="2490783651" sldId="2726"/>
            <ac:spMk id="16" creationId="{01721CDF-79F8-46FB-92E7-D3450A2C52F7}"/>
          </ac:spMkLst>
        </pc:spChg>
      </pc:sldChg>
      <pc:sldChg chg="modSp mod">
        <pc:chgData name="Luc BARTHELEMY" userId="272858ff-2c3d-48a3-9114-c6ed5290a6fe" providerId="ADAL" clId="{85619235-2038-4A6E-B485-1070AC3F7E8E}" dt="2022-09-20T22:03:44.034" v="377" actId="20577"/>
        <pc:sldMkLst>
          <pc:docMk/>
          <pc:sldMk cId="1451983780" sldId="2727"/>
        </pc:sldMkLst>
        <pc:spChg chg="mod">
          <ac:chgData name="Luc BARTHELEMY" userId="272858ff-2c3d-48a3-9114-c6ed5290a6fe" providerId="ADAL" clId="{85619235-2038-4A6E-B485-1070AC3F7E8E}" dt="2022-09-20T21:57:31.024" v="357" actId="20577"/>
          <ac:spMkLst>
            <pc:docMk/>
            <pc:sldMk cId="1451983780" sldId="2727"/>
            <ac:spMk id="15" creationId="{BB4A9180-AF75-43C7-A8D8-BF4491993145}"/>
          </ac:spMkLst>
        </pc:spChg>
        <pc:spChg chg="mod">
          <ac:chgData name="Luc BARTHELEMY" userId="272858ff-2c3d-48a3-9114-c6ed5290a6fe" providerId="ADAL" clId="{85619235-2038-4A6E-B485-1070AC3F7E8E}" dt="2022-09-20T22:03:44.034" v="377" actId="20577"/>
          <ac:spMkLst>
            <pc:docMk/>
            <pc:sldMk cId="1451983780" sldId="2727"/>
            <ac:spMk id="16" creationId="{01721CDF-79F8-46FB-92E7-D3450A2C52F7}"/>
          </ac:spMkLst>
        </pc:spChg>
      </pc:sldChg>
      <pc:sldChg chg="modSp add mod">
        <pc:chgData name="Luc BARTHELEMY" userId="272858ff-2c3d-48a3-9114-c6ed5290a6fe" providerId="ADAL" clId="{85619235-2038-4A6E-B485-1070AC3F7E8E}" dt="2022-09-20T21:57:28.008" v="355" actId="20577"/>
        <pc:sldMkLst>
          <pc:docMk/>
          <pc:sldMk cId="518749001" sldId="2728"/>
        </pc:sldMkLst>
        <pc:spChg chg="mod">
          <ac:chgData name="Luc BARTHELEMY" userId="272858ff-2c3d-48a3-9114-c6ed5290a6fe" providerId="ADAL" clId="{85619235-2038-4A6E-B485-1070AC3F7E8E}" dt="2022-09-20T21:57:28.008" v="355" actId="20577"/>
          <ac:spMkLst>
            <pc:docMk/>
            <pc:sldMk cId="518749001" sldId="2728"/>
            <ac:spMk id="15" creationId="{BB4A9180-AF75-43C7-A8D8-BF4491993145}"/>
          </ac:spMkLst>
        </pc:spChg>
      </pc:sldChg>
      <pc:sldChg chg="del">
        <pc:chgData name="Luc BARTHELEMY" userId="272858ff-2c3d-48a3-9114-c6ed5290a6fe" providerId="ADAL" clId="{85619235-2038-4A6E-B485-1070AC3F7E8E}" dt="2022-09-20T21:57:20.191" v="352" actId="2696"/>
        <pc:sldMkLst>
          <pc:docMk/>
          <pc:sldMk cId="2420543101" sldId="2728"/>
        </pc:sldMkLst>
      </pc:sldChg>
      <pc:sldChg chg="modSp mod">
        <pc:chgData name="Luc BARTHELEMY" userId="272858ff-2c3d-48a3-9114-c6ed5290a6fe" providerId="ADAL" clId="{85619235-2038-4A6E-B485-1070AC3F7E8E}" dt="2022-09-20T22:04:32.217" v="380" actId="1076"/>
        <pc:sldMkLst>
          <pc:docMk/>
          <pc:sldMk cId="807985261" sldId="2729"/>
        </pc:sldMkLst>
        <pc:spChg chg="mod">
          <ac:chgData name="Luc BARTHELEMY" userId="272858ff-2c3d-48a3-9114-c6ed5290a6fe" providerId="ADAL" clId="{85619235-2038-4A6E-B485-1070AC3F7E8E}" dt="2022-09-20T22:04:32.217" v="380" actId="1076"/>
          <ac:spMkLst>
            <pc:docMk/>
            <pc:sldMk cId="807985261" sldId="2729"/>
            <ac:spMk id="29" creationId="{12C22334-EA48-403A-8B37-33BE8C1A25B1}"/>
          </ac:spMkLst>
        </pc:spChg>
      </pc:sldChg>
      <pc:sldChg chg="delSp modSp mod">
        <pc:chgData name="Luc BARTHELEMY" userId="272858ff-2c3d-48a3-9114-c6ed5290a6fe" providerId="ADAL" clId="{85619235-2038-4A6E-B485-1070AC3F7E8E}" dt="2022-09-20T07:59:30.539" v="236" actId="20577"/>
        <pc:sldMkLst>
          <pc:docMk/>
          <pc:sldMk cId="1692966304" sldId="2730"/>
        </pc:sldMkLst>
        <pc:spChg chg="mod">
          <ac:chgData name="Luc BARTHELEMY" userId="272858ff-2c3d-48a3-9114-c6ed5290a6fe" providerId="ADAL" clId="{85619235-2038-4A6E-B485-1070AC3F7E8E}" dt="2022-09-20T07:59:30.539" v="236" actId="20577"/>
          <ac:spMkLst>
            <pc:docMk/>
            <pc:sldMk cId="1692966304" sldId="2730"/>
            <ac:spMk id="63" creationId="{F12DC7A6-3156-4535-9986-EF33799973DA}"/>
          </ac:spMkLst>
        </pc:spChg>
        <pc:grpChg chg="del">
          <ac:chgData name="Luc BARTHELEMY" userId="272858ff-2c3d-48a3-9114-c6ed5290a6fe" providerId="ADAL" clId="{85619235-2038-4A6E-B485-1070AC3F7E8E}" dt="2022-09-20T07:58:02.682" v="85" actId="478"/>
          <ac:grpSpMkLst>
            <pc:docMk/>
            <pc:sldMk cId="1692966304" sldId="2730"/>
            <ac:grpSpMk id="33" creationId="{CAFA21A2-70FC-EE8A-2708-318884651178}"/>
          </ac:grpSpMkLst>
        </pc:grpChg>
      </pc:sldChg>
      <pc:sldChg chg="modSp mod">
        <pc:chgData name="Luc BARTHELEMY" userId="272858ff-2c3d-48a3-9114-c6ed5290a6fe" providerId="ADAL" clId="{85619235-2038-4A6E-B485-1070AC3F7E8E}" dt="2022-09-20T21:15:54.340" v="307" actId="20577"/>
        <pc:sldMkLst>
          <pc:docMk/>
          <pc:sldMk cId="2773687234" sldId="2732"/>
        </pc:sldMkLst>
        <pc:spChg chg="mod">
          <ac:chgData name="Luc BARTHELEMY" userId="272858ff-2c3d-48a3-9114-c6ed5290a6fe" providerId="ADAL" clId="{85619235-2038-4A6E-B485-1070AC3F7E8E}" dt="2022-09-20T21:15:54.340" v="307" actId="20577"/>
          <ac:spMkLst>
            <pc:docMk/>
            <pc:sldMk cId="2773687234" sldId="2732"/>
            <ac:spMk id="16" creationId="{4B1BA58A-721F-4886-8C78-344FC7D43BFF}"/>
          </ac:spMkLst>
        </pc:spChg>
      </pc:sldChg>
      <pc:sldChg chg="modSp mod">
        <pc:chgData name="Luc BARTHELEMY" userId="272858ff-2c3d-48a3-9114-c6ed5290a6fe" providerId="ADAL" clId="{85619235-2038-4A6E-B485-1070AC3F7E8E}" dt="2022-09-20T20:52:37.090" v="252" actId="6549"/>
        <pc:sldMkLst>
          <pc:docMk/>
          <pc:sldMk cId="139728752" sldId="2734"/>
        </pc:sldMkLst>
        <pc:spChg chg="mod">
          <ac:chgData name="Luc BARTHELEMY" userId="272858ff-2c3d-48a3-9114-c6ed5290a6fe" providerId="ADAL" clId="{85619235-2038-4A6E-B485-1070AC3F7E8E}" dt="2022-09-20T20:52:37.090" v="252" actId="6549"/>
          <ac:spMkLst>
            <pc:docMk/>
            <pc:sldMk cId="139728752" sldId="2734"/>
            <ac:spMk id="16" creationId="{4B1BA58A-721F-4886-8C78-344FC7D43BFF}"/>
          </ac:spMkLst>
        </pc:spChg>
      </pc:sldChg>
      <pc:sldChg chg="del">
        <pc:chgData name="Luc BARTHELEMY" userId="272858ff-2c3d-48a3-9114-c6ed5290a6fe" providerId="ADAL" clId="{85619235-2038-4A6E-B485-1070AC3F7E8E}" dt="2022-09-20T10:05:26.941" v="241" actId="47"/>
        <pc:sldMkLst>
          <pc:docMk/>
          <pc:sldMk cId="4176624033" sldId="2735"/>
        </pc:sldMkLst>
      </pc:sldChg>
      <pc:sldChg chg="modSp mod">
        <pc:chgData name="Luc BARTHELEMY" userId="272858ff-2c3d-48a3-9114-c6ed5290a6fe" providerId="ADAL" clId="{85619235-2038-4A6E-B485-1070AC3F7E8E}" dt="2022-09-20T21:57:48.216" v="363" actId="20577"/>
        <pc:sldMkLst>
          <pc:docMk/>
          <pc:sldMk cId="1350300721" sldId="2736"/>
        </pc:sldMkLst>
        <pc:spChg chg="mod">
          <ac:chgData name="Luc BARTHELEMY" userId="272858ff-2c3d-48a3-9114-c6ed5290a6fe" providerId="ADAL" clId="{85619235-2038-4A6E-B485-1070AC3F7E8E}" dt="2022-09-20T21:57:48.216" v="363" actId="20577"/>
          <ac:spMkLst>
            <pc:docMk/>
            <pc:sldMk cId="1350300721" sldId="2736"/>
            <ac:spMk id="15" creationId="{BB4A9180-AF75-43C7-A8D8-BF4491993145}"/>
          </ac:spMkLst>
        </pc:spChg>
      </pc:sldChg>
      <pc:sldChg chg="modSp mod">
        <pc:chgData name="Luc BARTHELEMY" userId="272858ff-2c3d-48a3-9114-c6ed5290a6fe" providerId="ADAL" clId="{85619235-2038-4A6E-B485-1070AC3F7E8E}" dt="2022-09-20T21:57:51.381" v="365" actId="20577"/>
        <pc:sldMkLst>
          <pc:docMk/>
          <pc:sldMk cId="549597703" sldId="2737"/>
        </pc:sldMkLst>
        <pc:spChg chg="mod">
          <ac:chgData name="Luc BARTHELEMY" userId="272858ff-2c3d-48a3-9114-c6ed5290a6fe" providerId="ADAL" clId="{85619235-2038-4A6E-B485-1070AC3F7E8E}" dt="2022-09-20T21:57:51.381" v="365" actId="20577"/>
          <ac:spMkLst>
            <pc:docMk/>
            <pc:sldMk cId="549597703" sldId="2737"/>
            <ac:spMk id="15" creationId="{BB4A9180-AF75-43C7-A8D8-BF4491993145}"/>
          </ac:spMkLst>
        </pc:spChg>
      </pc:sldChg>
      <pc:sldChg chg="del">
        <pc:chgData name="Luc BARTHELEMY" userId="272858ff-2c3d-48a3-9114-c6ed5290a6fe" providerId="ADAL" clId="{85619235-2038-4A6E-B485-1070AC3F7E8E}" dt="2022-09-20T10:03:59.998" v="237" actId="47"/>
        <pc:sldMkLst>
          <pc:docMk/>
          <pc:sldMk cId="500830840" sldId="2738"/>
        </pc:sldMkLst>
      </pc:sldChg>
      <pc:sldChg chg="modSp mod">
        <pc:chgData name="Luc BARTHELEMY" userId="272858ff-2c3d-48a3-9114-c6ed5290a6fe" providerId="ADAL" clId="{85619235-2038-4A6E-B485-1070AC3F7E8E}" dt="2022-09-20T21:30:06.077" v="343" actId="20577"/>
        <pc:sldMkLst>
          <pc:docMk/>
          <pc:sldMk cId="268900685" sldId="2739"/>
        </pc:sldMkLst>
        <pc:spChg chg="mod">
          <ac:chgData name="Luc BARTHELEMY" userId="272858ff-2c3d-48a3-9114-c6ed5290a6fe" providerId="ADAL" clId="{85619235-2038-4A6E-B485-1070AC3F7E8E}" dt="2022-09-20T21:30:06.077" v="343" actId="20577"/>
          <ac:spMkLst>
            <pc:docMk/>
            <pc:sldMk cId="268900685" sldId="2739"/>
            <ac:spMk id="16" creationId="{01721CDF-79F8-46FB-92E7-D3450A2C52F7}"/>
          </ac:spMkLst>
        </pc:spChg>
      </pc:sldChg>
      <pc:sldChg chg="modSp mod">
        <pc:chgData name="Luc BARTHELEMY" userId="272858ff-2c3d-48a3-9114-c6ed5290a6fe" providerId="ADAL" clId="{85619235-2038-4A6E-B485-1070AC3F7E8E}" dt="2022-09-20T21:47:16.802" v="351" actId="6549"/>
        <pc:sldMkLst>
          <pc:docMk/>
          <pc:sldMk cId="394644684" sldId="2740"/>
        </pc:sldMkLst>
        <pc:spChg chg="mod">
          <ac:chgData name="Luc BARTHELEMY" userId="272858ff-2c3d-48a3-9114-c6ed5290a6fe" providerId="ADAL" clId="{85619235-2038-4A6E-B485-1070AC3F7E8E}" dt="2022-09-20T21:47:16.802" v="351" actId="6549"/>
          <ac:spMkLst>
            <pc:docMk/>
            <pc:sldMk cId="394644684" sldId="2740"/>
            <ac:spMk id="16" creationId="{01721CDF-79F8-46FB-92E7-D3450A2C52F7}"/>
          </ac:spMkLst>
        </pc:spChg>
      </pc:sldChg>
      <pc:sldChg chg="del">
        <pc:chgData name="Luc BARTHELEMY" userId="272858ff-2c3d-48a3-9114-c6ed5290a6fe" providerId="ADAL" clId="{85619235-2038-4A6E-B485-1070AC3F7E8E}" dt="2022-09-20T10:05:10.597" v="240" actId="47"/>
        <pc:sldMkLst>
          <pc:docMk/>
          <pc:sldMk cId="1499218562" sldId="2741"/>
        </pc:sldMkLst>
      </pc:sldChg>
      <pc:sldChg chg="del">
        <pc:chgData name="Luc BARTHELEMY" userId="272858ff-2c3d-48a3-9114-c6ed5290a6fe" providerId="ADAL" clId="{85619235-2038-4A6E-B485-1070AC3F7E8E}" dt="2022-09-20T10:05:46.329" v="242" actId="47"/>
        <pc:sldMkLst>
          <pc:docMk/>
          <pc:sldMk cId="863543442" sldId="2742"/>
        </pc:sldMkLst>
      </pc:sldChg>
      <pc:sldChg chg="del">
        <pc:chgData name="Luc BARTHELEMY" userId="272858ff-2c3d-48a3-9114-c6ed5290a6fe" providerId="ADAL" clId="{85619235-2038-4A6E-B485-1070AC3F7E8E}" dt="2022-09-20T07:57:27.469" v="0" actId="47"/>
        <pc:sldMkLst>
          <pc:docMk/>
          <pc:sldMk cId="2828242896" sldId="2747"/>
        </pc:sldMkLst>
      </pc:sldChg>
      <pc:sldChg chg="modSp mod">
        <pc:chgData name="Luc BARTHELEMY" userId="272858ff-2c3d-48a3-9114-c6ed5290a6fe" providerId="ADAL" clId="{85619235-2038-4A6E-B485-1070AC3F7E8E}" dt="2022-09-20T20:54:29.532" v="258" actId="20577"/>
        <pc:sldMkLst>
          <pc:docMk/>
          <pc:sldMk cId="1351306518" sldId="2748"/>
        </pc:sldMkLst>
        <pc:spChg chg="mod">
          <ac:chgData name="Luc BARTHELEMY" userId="272858ff-2c3d-48a3-9114-c6ed5290a6fe" providerId="ADAL" clId="{85619235-2038-4A6E-B485-1070AC3F7E8E}" dt="2022-09-20T20:54:29.532" v="258" actId="20577"/>
          <ac:spMkLst>
            <pc:docMk/>
            <pc:sldMk cId="1351306518" sldId="2748"/>
            <ac:spMk id="16" creationId="{4B1BA58A-721F-4886-8C78-344FC7D43BFF}"/>
          </ac:spMkLst>
        </pc:spChg>
      </pc:sldChg>
      <pc:sldChg chg="del">
        <pc:chgData name="Luc BARTHELEMY" userId="272858ff-2c3d-48a3-9114-c6ed5290a6fe" providerId="ADAL" clId="{85619235-2038-4A6E-B485-1070AC3F7E8E}" dt="2022-09-20T10:04:08.705" v="238" actId="47"/>
        <pc:sldMkLst>
          <pc:docMk/>
          <pc:sldMk cId="2987584408" sldId="2750"/>
        </pc:sldMkLst>
      </pc:sldChg>
      <pc:sldChg chg="del">
        <pc:chgData name="Luc BARTHELEMY" userId="272858ff-2c3d-48a3-9114-c6ed5290a6fe" providerId="ADAL" clId="{85619235-2038-4A6E-B485-1070AC3F7E8E}" dt="2022-09-20T10:04:58.883" v="239" actId="47"/>
        <pc:sldMkLst>
          <pc:docMk/>
          <pc:sldMk cId="2351718207" sldId="2752"/>
        </pc:sldMkLst>
      </pc:sldChg>
      <pc:sldChg chg="del">
        <pc:chgData name="Luc BARTHELEMY" userId="272858ff-2c3d-48a3-9114-c6ed5290a6fe" providerId="ADAL" clId="{85619235-2038-4A6E-B485-1070AC3F7E8E}" dt="2022-09-20T10:05:47.950" v="243" actId="47"/>
        <pc:sldMkLst>
          <pc:docMk/>
          <pc:sldMk cId="1186640201" sldId="27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Feuille_de_calcul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Feuille_de_calcul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euille_de_calcul_Microsoft_Excel6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4.1883964023241398E-2"/>
          <c:w val="0.56223276755335749"/>
          <c:h val="0.8200242197045368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Sexe</c:v>
                </c:pt>
              </c:strCache>
            </c:strRef>
          </c:tx>
          <c:dPt>
            <c:idx val="0"/>
            <c:bubble3D val="0"/>
            <c:spPr>
              <a:solidFill>
                <a:srgbClr val="3373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68-4402-B959-58C69FECA501}"/>
              </c:ext>
            </c:extLst>
          </c:dPt>
          <c:dPt>
            <c:idx val="1"/>
            <c:bubble3D val="0"/>
            <c:spPr>
              <a:solidFill>
                <a:srgbClr val="B347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68-4402-B959-58C69FECA501}"/>
              </c:ext>
            </c:extLst>
          </c:dPt>
          <c:dPt>
            <c:idx val="2"/>
            <c:bubble3D val="0"/>
            <c:spPr>
              <a:solidFill>
                <a:srgbClr val="9503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68-4402-B959-58C69FECA501}"/>
              </c:ext>
            </c:extLst>
          </c:dPt>
          <c:dPt>
            <c:idx val="3"/>
            <c:bubble3D val="0"/>
            <c:spPr>
              <a:solidFill>
                <a:srgbClr val="5F67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68-4402-B959-58C69FECA501}"/>
              </c:ext>
            </c:extLst>
          </c:dPt>
          <c:dPt>
            <c:idx val="4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68-4402-B959-58C69FECA501}"/>
              </c:ext>
            </c:extLst>
          </c:dPt>
          <c:dPt>
            <c:idx val="5"/>
            <c:bubble3D val="0"/>
            <c:spPr>
              <a:solidFill>
                <a:srgbClr val="7490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68-4402-B959-58C69FECA501}"/>
              </c:ext>
            </c:extLst>
          </c:dPt>
          <c:dPt>
            <c:idx val="6"/>
            <c:bubble3D val="0"/>
            <c:spPr>
              <a:solidFill>
                <a:srgbClr val="383F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D68-4402-B959-58C69FECA5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68-4402-B959-58C69FECA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4.1883964023241398E-2"/>
          <c:w val="0.56223276755335749"/>
          <c:h val="0.8200242197045368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Sexe</c:v>
                </c:pt>
              </c:strCache>
            </c:strRef>
          </c:tx>
          <c:dPt>
            <c:idx val="0"/>
            <c:bubble3D val="0"/>
            <c:spPr>
              <a:solidFill>
                <a:srgbClr val="3373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5-4E72-BF5C-932A060C2E4C}"/>
              </c:ext>
            </c:extLst>
          </c:dPt>
          <c:dPt>
            <c:idx val="1"/>
            <c:bubble3D val="0"/>
            <c:spPr>
              <a:solidFill>
                <a:srgbClr val="B347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5-4E72-BF5C-932A060C2E4C}"/>
              </c:ext>
            </c:extLst>
          </c:dPt>
          <c:dPt>
            <c:idx val="2"/>
            <c:bubble3D val="0"/>
            <c:spPr>
              <a:solidFill>
                <a:srgbClr val="9503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5-4E72-BF5C-932A060C2E4C}"/>
              </c:ext>
            </c:extLst>
          </c:dPt>
          <c:dPt>
            <c:idx val="3"/>
            <c:bubble3D val="0"/>
            <c:spPr>
              <a:solidFill>
                <a:srgbClr val="5F67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C5-4E72-BF5C-932A060C2E4C}"/>
              </c:ext>
            </c:extLst>
          </c:dPt>
          <c:dPt>
            <c:idx val="4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C5-4E72-BF5C-932A060C2E4C}"/>
              </c:ext>
            </c:extLst>
          </c:dPt>
          <c:dPt>
            <c:idx val="5"/>
            <c:bubble3D val="0"/>
            <c:spPr>
              <a:solidFill>
                <a:srgbClr val="7490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C5-4E72-BF5C-932A060C2E4C}"/>
              </c:ext>
            </c:extLst>
          </c:dPt>
          <c:dPt>
            <c:idx val="6"/>
            <c:bubble3D val="0"/>
            <c:spPr>
              <a:solidFill>
                <a:srgbClr val="383F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C5-4E72-BF5C-932A060C2E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C5-4E72-BF5C-932A060C2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0.09</c:v>
                </c:pt>
                <c:pt idx="1">
                  <c:v>0.15</c:v>
                </c:pt>
                <c:pt idx="2">
                  <c:v>0.25</c:v>
                </c:pt>
                <c:pt idx="3">
                  <c:v>0.25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A-4F28-AD97-9C1AD2072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9696845775841"/>
          <c:y val="9.2187767245849622E-2"/>
          <c:w val="0.40946772407250071"/>
          <c:h val="0.771220086044940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Rurale</c:v>
                </c:pt>
              </c:strCache>
            </c:strRef>
          </c:tx>
          <c:spPr>
            <a:solidFill>
              <a:srgbClr val="E2C1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0.23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4-4411-A504-F2E15CCD1FC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&lt;20 000 habs</c:v>
                </c:pt>
              </c:strCache>
            </c:strRef>
          </c:tx>
          <c:spPr>
            <a:solidFill>
              <a:srgbClr val="9479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0.17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4-4411-A504-F2E15CCD1FC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20 000 à 99 000 habs</c:v>
                </c:pt>
              </c:strCache>
            </c:strRef>
          </c:tx>
          <c:spPr>
            <a:solidFill>
              <a:srgbClr val="DCCC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4-4411-A504-F2E15CCD1FC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&gt;100 000 habs</c:v>
                </c:pt>
              </c:strCache>
            </c:strRef>
          </c:tx>
          <c:spPr>
            <a:solidFill>
              <a:srgbClr val="8735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Feuil1!$E$2:$E$3</c:f>
              <c:numCache>
                <c:formatCode>0%</c:formatCode>
                <c:ptCount val="2"/>
                <c:pt idx="0">
                  <c:v>0.31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4-4411-A504-F2E15CCD1FC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Agglomération parisienne</c:v>
                </c:pt>
              </c:strCache>
            </c:strRef>
          </c:tx>
          <c:spPr>
            <a:solidFill>
              <a:srgbClr val="A86C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Feuil1!$F$2:$F$3</c:f>
              <c:numCache>
                <c:formatCode>0%</c:formatCode>
                <c:ptCount val="2"/>
                <c:pt idx="0">
                  <c:v>0.15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4-4411-A504-F2E15CCD1F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3189552"/>
        <c:axId val="493767200"/>
      </c:barChart>
      <c:catAx>
        <c:axId val="41318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3767200"/>
        <c:crosses val="autoZero"/>
        <c:auto val="1"/>
        <c:lblAlgn val="ctr"/>
        <c:lblOffset val="100"/>
        <c:noMultiLvlLbl val="0"/>
      </c:catAx>
      <c:valAx>
        <c:axId val="49376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318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25988198514873"/>
          <c:y val="7.2578812147916005E-2"/>
          <c:w val="0.34193769572673899"/>
          <c:h val="0.80498068003903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8B8B8D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90322181819514"/>
          <c:y val="2.9623815932728559E-2"/>
          <c:w val="0.48252050857219453"/>
          <c:h val="0.97037618406727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F8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1D0-470D-8666-E85B144CF98C}"/>
              </c:ext>
            </c:extLst>
          </c:dPt>
          <c:dPt>
            <c:idx val="1"/>
            <c:invertIfNegative val="0"/>
            <c:bubble3D val="0"/>
            <c:spPr>
              <a:solidFill>
                <a:srgbClr val="942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D0-470D-8666-E85B144CF98C}"/>
              </c:ext>
            </c:extLst>
          </c:dPt>
          <c:dPt>
            <c:idx val="2"/>
            <c:invertIfNegative val="0"/>
            <c:bubble3D val="0"/>
            <c:spPr>
              <a:solidFill>
                <a:srgbClr val="6F8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0-470D-8666-E85B144CF98C}"/>
              </c:ext>
            </c:extLst>
          </c:dPt>
          <c:dPt>
            <c:idx val="3"/>
            <c:invertIfNegative val="0"/>
            <c:bubble3D val="0"/>
            <c:spPr>
              <a:solidFill>
                <a:srgbClr val="942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D0-470D-8666-E85B144CF98C}"/>
              </c:ext>
            </c:extLst>
          </c:dPt>
          <c:dPt>
            <c:idx val="4"/>
            <c:invertIfNegative val="0"/>
            <c:bubble3D val="0"/>
            <c:spPr>
              <a:solidFill>
                <a:srgbClr val="6F8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2-4CCE-AB29-6D58D5353D56}"/>
              </c:ext>
            </c:extLst>
          </c:dPt>
          <c:dPt>
            <c:idx val="5"/>
            <c:invertIfNegative val="0"/>
            <c:bubble3D val="0"/>
            <c:spPr>
              <a:solidFill>
                <a:srgbClr val="942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1D0-470D-8666-E85B144CF98C}"/>
              </c:ext>
            </c:extLst>
          </c:dPt>
          <c:dPt>
            <c:idx val="6"/>
            <c:invertIfNegative val="0"/>
            <c:bubble3D val="0"/>
            <c:spPr>
              <a:solidFill>
                <a:srgbClr val="6F8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D0-470D-8666-E85B144CF98C}"/>
              </c:ext>
            </c:extLst>
          </c:dPt>
          <c:dPt>
            <c:idx val="7"/>
            <c:invertIfNegative val="0"/>
            <c:bubble3D val="0"/>
            <c:spPr>
              <a:solidFill>
                <a:srgbClr val="942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D0-470D-8666-E85B144CF98C}"/>
              </c:ext>
            </c:extLst>
          </c:dPt>
          <c:dPt>
            <c:idx val="8"/>
            <c:invertIfNegative val="0"/>
            <c:bubble3D val="0"/>
            <c:spPr>
              <a:solidFill>
                <a:srgbClr val="6F8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D0-470D-8666-E85B144CF98C}"/>
              </c:ext>
            </c:extLst>
          </c:dPt>
          <c:dPt>
            <c:idx val="9"/>
            <c:invertIfNegative val="0"/>
            <c:bubble3D val="0"/>
            <c:spPr>
              <a:solidFill>
                <a:srgbClr val="942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1D0-470D-8666-E85B144CF9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9"/>
                <c:pt idx="0">
                  <c:v>Expérience pro. dans les métiers du soin et médico-sociaux</c:v>
                </c:pt>
                <c:pt idx="2">
                  <c:v>Expérience pro. dans d’autres métiers liés au grand-âge</c:v>
                </c:pt>
                <c:pt idx="4">
                  <c:v>Familiale, proches-aidants</c:v>
                </c:pt>
                <c:pt idx="6">
                  <c:v>Bénévolat, voisinage</c:v>
                </c:pt>
                <c:pt idx="8">
                  <c:v>Pas d’expérience significative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0.1</c:v>
                </c:pt>
                <c:pt idx="1">
                  <c:v>0.08</c:v>
                </c:pt>
                <c:pt idx="2">
                  <c:v>0.03</c:v>
                </c:pt>
                <c:pt idx="3">
                  <c:v>0.03</c:v>
                </c:pt>
                <c:pt idx="4">
                  <c:v>0.23</c:v>
                </c:pt>
                <c:pt idx="5">
                  <c:v>0.25</c:v>
                </c:pt>
                <c:pt idx="6">
                  <c:v>0.09</c:v>
                </c:pt>
                <c:pt idx="7">
                  <c:v>0.09</c:v>
                </c:pt>
                <c:pt idx="8">
                  <c:v>0.6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2-4CCE-AB29-6D58D5353D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85318655142677E-2"/>
          <c:y val="9.2187767245849622E-2"/>
          <c:w val="0.56467948390401523"/>
          <c:h val="0.771220086044940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</c:v>
                </c:pt>
              </c:strCache>
            </c:strRef>
          </c:tx>
          <c:spPr>
            <a:solidFill>
              <a:srgbClr val="3373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0.44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A-4C27-91F4-9B6B9666482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rgbClr val="B347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AA-4C27-91F4-9B6B966648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3189552"/>
        <c:axId val="493767200"/>
      </c:barChart>
      <c:catAx>
        <c:axId val="41318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3767200"/>
        <c:crosses val="autoZero"/>
        <c:auto val="1"/>
        <c:lblAlgn val="ctr"/>
        <c:lblOffset val="100"/>
        <c:noMultiLvlLbl val="0"/>
      </c:catAx>
      <c:valAx>
        <c:axId val="49376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318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31487086857961"/>
          <c:y val="0.28360089987754572"/>
          <c:w val="0.26003289583836142"/>
          <c:h val="0.33817410253931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8B8B8D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0.13</c:v>
                </c:pt>
                <c:pt idx="2">
                  <c:v>0.28999999999999998</c:v>
                </c:pt>
                <c:pt idx="3">
                  <c:v>0.24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C-4C2C-A711-7188558967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34877256289457"/>
          <c:y val="7.0027559102775689E-3"/>
          <c:w val="0.56070426925334715"/>
          <c:h val="0.96366699012565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1er</c:v>
                </c:pt>
              </c:strCache>
            </c:strRef>
          </c:tx>
          <c:spPr>
            <a:solidFill>
              <a:srgbClr val="056762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F1-434F-9C39-93B1C2C55E1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1-434F-9C39-93B1C2C55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La rémunération</c:v>
                </c:pt>
                <c:pt idx="1">
                  <c:v>Equilibre vie professionnelle/ vie privée</c:v>
                </c:pt>
                <c:pt idx="2">
                  <c:v>Des relations humaines de qualité</c:v>
                </c:pt>
                <c:pt idx="3">
                  <c:v>La liberté d’organisation et autonomie</c:v>
                </c:pt>
                <c:pt idx="4">
                  <c:v>Être utile aux personnes</c:v>
                </c:pt>
                <c:pt idx="5">
                  <c:v>La proximité géographique du lieu de travail</c:v>
                </c:pt>
                <c:pt idx="6">
                  <c:v>Les moyens de bien faire son métier</c:v>
                </c:pt>
                <c:pt idx="7">
                  <c:v>Être utile à la société</c:v>
                </c:pt>
                <c:pt idx="8">
                  <c:v>Le travail en équipe</c:v>
                </c:pt>
                <c:pt idx="9">
                  <c:v>Des perspectives de carrière</c:v>
                </c:pt>
                <c:pt idx="10">
                  <c:v>La qualité du management</c:v>
                </c:pt>
                <c:pt idx="11">
                  <c:v>Les valeurs de l’employeur</c:v>
                </c:pt>
                <c:pt idx="12">
                  <c:v>La possibilité d’exercer son travail à distance</c:v>
                </c:pt>
                <c:pt idx="13">
                  <c:v>L’image positive du métier (réputation, bouche à oreille)</c:v>
                </c:pt>
                <c:pt idx="14">
                  <c:v>Un métier reconnu pour son expertise</c:v>
                </c:pt>
                <c:pt idx="15">
                  <c:v>L’impact écologique</c:v>
                </c:pt>
                <c:pt idx="16">
                  <c:v>L’image/ la réputation de l’employeur auprès du Grand Public</c:v>
                </c:pt>
              </c:strCache>
            </c:strRef>
          </c:cat>
          <c:val>
            <c:numRef>
              <c:f>Feuil1!$B$2:$B$18</c:f>
              <c:numCache>
                <c:formatCode>0%</c:formatCode>
                <c:ptCount val="17"/>
                <c:pt idx="0">
                  <c:v>0.18084227910817499</c:v>
                </c:pt>
                <c:pt idx="1">
                  <c:v>0.159372419488026</c:v>
                </c:pt>
                <c:pt idx="2">
                  <c:v>9.4962840627580508E-2</c:v>
                </c:pt>
                <c:pt idx="3">
                  <c:v>8.6705202312138685E-2</c:v>
                </c:pt>
                <c:pt idx="4">
                  <c:v>6.6886870355078398E-2</c:v>
                </c:pt>
                <c:pt idx="5">
                  <c:v>6.4409578860445904E-2</c:v>
                </c:pt>
                <c:pt idx="6">
                  <c:v>5.6151940545004102E-2</c:v>
                </c:pt>
                <c:pt idx="7">
                  <c:v>5.6151940545004102E-2</c:v>
                </c:pt>
                <c:pt idx="8">
                  <c:v>4.9545829892650703E-2</c:v>
                </c:pt>
                <c:pt idx="9">
                  <c:v>4.0462427745664699E-2</c:v>
                </c:pt>
                <c:pt idx="10">
                  <c:v>2.6424442609413699E-2</c:v>
                </c:pt>
                <c:pt idx="11">
                  <c:v>3.2204789430223001E-2</c:v>
                </c:pt>
                <c:pt idx="12">
                  <c:v>1.9818331957060301E-2</c:v>
                </c:pt>
                <c:pt idx="13">
                  <c:v>1.9818331957060301E-2</c:v>
                </c:pt>
                <c:pt idx="14">
                  <c:v>2.0644095788604502E-2</c:v>
                </c:pt>
                <c:pt idx="15">
                  <c:v>1.4863748967795201E-2</c:v>
                </c:pt>
                <c:pt idx="16">
                  <c:v>1.07349298100743E-2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7E-46E3-907B-78A359C87E3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En 2ème</c:v>
                </c:pt>
              </c:strCache>
            </c:strRef>
          </c:tx>
          <c:spPr>
            <a:solidFill>
              <a:srgbClr val="089992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F1-434F-9C39-93B1C2C55E1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F1-434F-9C39-93B1C2C55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La rémunération</c:v>
                </c:pt>
                <c:pt idx="1">
                  <c:v>Equilibre vie professionnelle/ vie privée</c:v>
                </c:pt>
                <c:pt idx="2">
                  <c:v>Des relations humaines de qualité</c:v>
                </c:pt>
                <c:pt idx="3">
                  <c:v>La liberté d’organisation et autonomie</c:v>
                </c:pt>
                <c:pt idx="4">
                  <c:v>Être utile aux personnes</c:v>
                </c:pt>
                <c:pt idx="5">
                  <c:v>La proximité géographique du lieu de travail</c:v>
                </c:pt>
                <c:pt idx="6">
                  <c:v>Les moyens de bien faire son métier</c:v>
                </c:pt>
                <c:pt idx="7">
                  <c:v>Être utile à la société</c:v>
                </c:pt>
                <c:pt idx="8">
                  <c:v>Le travail en équipe</c:v>
                </c:pt>
                <c:pt idx="9">
                  <c:v>Des perspectives de carrière</c:v>
                </c:pt>
                <c:pt idx="10">
                  <c:v>La qualité du management</c:v>
                </c:pt>
                <c:pt idx="11">
                  <c:v>Les valeurs de l’employeur</c:v>
                </c:pt>
                <c:pt idx="12">
                  <c:v>La possibilité d’exercer son travail à distance</c:v>
                </c:pt>
                <c:pt idx="13">
                  <c:v>L’image positive du métier (réputation, bouche à oreille)</c:v>
                </c:pt>
                <c:pt idx="14">
                  <c:v>Un métier reconnu pour son expertise</c:v>
                </c:pt>
                <c:pt idx="15">
                  <c:v>L’impact écologique</c:v>
                </c:pt>
                <c:pt idx="16">
                  <c:v>L’image/ la réputation de l’employeur auprès du Grand Public</c:v>
                </c:pt>
              </c:strCache>
            </c:strRef>
          </c:cat>
          <c:val>
            <c:numRef>
              <c:f>Feuil1!$C$2:$C$18</c:f>
              <c:numCache>
                <c:formatCode>0%</c:formatCode>
                <c:ptCount val="17"/>
                <c:pt idx="0">
                  <c:v>0.16845582163501199</c:v>
                </c:pt>
                <c:pt idx="1">
                  <c:v>0.13377374071015699</c:v>
                </c:pt>
                <c:pt idx="2">
                  <c:v>9.4137076796036306E-2</c:v>
                </c:pt>
                <c:pt idx="3">
                  <c:v>8.0099091659785307E-2</c:v>
                </c:pt>
                <c:pt idx="4">
                  <c:v>6.1932287365813403E-2</c:v>
                </c:pt>
                <c:pt idx="5">
                  <c:v>8.8356729975227102E-2</c:v>
                </c:pt>
                <c:pt idx="6">
                  <c:v>6.3583815028901702E-2</c:v>
                </c:pt>
                <c:pt idx="7">
                  <c:v>4.7894302229562299E-2</c:v>
                </c:pt>
                <c:pt idx="8">
                  <c:v>5.6151940545004102E-2</c:v>
                </c:pt>
                <c:pt idx="9">
                  <c:v>3.9636663914120601E-2</c:v>
                </c:pt>
                <c:pt idx="10">
                  <c:v>3.4682080924855502E-2</c:v>
                </c:pt>
                <c:pt idx="11">
                  <c:v>2.47729149463254E-2</c:v>
                </c:pt>
                <c:pt idx="12">
                  <c:v>3.1379025598678799E-2</c:v>
                </c:pt>
                <c:pt idx="13">
                  <c:v>2.5598678777869498E-2</c:v>
                </c:pt>
                <c:pt idx="14">
                  <c:v>2.8075970272502099E-2</c:v>
                </c:pt>
                <c:pt idx="15">
                  <c:v>1.07349298100743E-2</c:v>
                </c:pt>
                <c:pt idx="16">
                  <c:v>1.07349298100743E-2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7E-46E3-907B-78A359C87E3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En 3ème </c:v>
                </c:pt>
              </c:strCache>
            </c:strRef>
          </c:tx>
          <c:spPr>
            <a:solidFill>
              <a:srgbClr val="B9E1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F1-434F-9C39-93B1C2C55E1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F1-434F-9C39-93B1C2C55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La rémunération</c:v>
                </c:pt>
                <c:pt idx="1">
                  <c:v>Equilibre vie professionnelle/ vie privée</c:v>
                </c:pt>
                <c:pt idx="2">
                  <c:v>Des relations humaines de qualité</c:v>
                </c:pt>
                <c:pt idx="3">
                  <c:v>La liberté d’organisation et autonomie</c:v>
                </c:pt>
                <c:pt idx="4">
                  <c:v>Être utile aux personnes</c:v>
                </c:pt>
                <c:pt idx="5">
                  <c:v>La proximité géographique du lieu de travail</c:v>
                </c:pt>
                <c:pt idx="6">
                  <c:v>Les moyens de bien faire son métier</c:v>
                </c:pt>
                <c:pt idx="7">
                  <c:v>Être utile à la société</c:v>
                </c:pt>
                <c:pt idx="8">
                  <c:v>Le travail en équipe</c:v>
                </c:pt>
                <c:pt idx="9">
                  <c:v>Des perspectives de carrière</c:v>
                </c:pt>
                <c:pt idx="10">
                  <c:v>La qualité du management</c:v>
                </c:pt>
                <c:pt idx="11">
                  <c:v>Les valeurs de l’employeur</c:v>
                </c:pt>
                <c:pt idx="12">
                  <c:v>La possibilité d’exercer son travail à distance</c:v>
                </c:pt>
                <c:pt idx="13">
                  <c:v>L’image positive du métier (réputation, bouche à oreille)</c:v>
                </c:pt>
                <c:pt idx="14">
                  <c:v>Un métier reconnu pour son expertise</c:v>
                </c:pt>
                <c:pt idx="15">
                  <c:v>L’impact écologique</c:v>
                </c:pt>
                <c:pt idx="16">
                  <c:v>L’image/ la réputation de l’employeur auprès du Grand Public</c:v>
                </c:pt>
              </c:strCache>
            </c:strRef>
          </c:cat>
          <c:val>
            <c:numRef>
              <c:f>Feuil1!$D$2:$D$18</c:f>
              <c:numCache>
                <c:formatCode>0%</c:formatCode>
                <c:ptCount val="17"/>
                <c:pt idx="0">
                  <c:v>0.13872832369942201</c:v>
                </c:pt>
                <c:pt idx="1">
                  <c:v>0.11478117258464099</c:v>
                </c:pt>
                <c:pt idx="2">
                  <c:v>8.7530966143682901E-2</c:v>
                </c:pt>
                <c:pt idx="3">
                  <c:v>8.3402146985961989E-2</c:v>
                </c:pt>
                <c:pt idx="4">
                  <c:v>6.8538398018166802E-2</c:v>
                </c:pt>
                <c:pt idx="5">
                  <c:v>9.0008257638315395E-2</c:v>
                </c:pt>
                <c:pt idx="6">
                  <c:v>8.2576383154417787E-2</c:v>
                </c:pt>
                <c:pt idx="7">
                  <c:v>4.5417010734929805E-2</c:v>
                </c:pt>
                <c:pt idx="8">
                  <c:v>5.7803468208092498E-2</c:v>
                </c:pt>
                <c:pt idx="9">
                  <c:v>5.1197357555739093E-2</c:v>
                </c:pt>
                <c:pt idx="10">
                  <c:v>3.7985136251032198E-2</c:v>
                </c:pt>
                <c:pt idx="11">
                  <c:v>3.6333608587943801E-2</c:v>
                </c:pt>
                <c:pt idx="12">
                  <c:v>3.1379025598678799E-2</c:v>
                </c:pt>
                <c:pt idx="13">
                  <c:v>2.3121387283237E-2</c:v>
                </c:pt>
                <c:pt idx="14">
                  <c:v>2.3947151114781202E-2</c:v>
                </c:pt>
                <c:pt idx="15">
                  <c:v>1.4037985136251001E-2</c:v>
                </c:pt>
                <c:pt idx="16">
                  <c:v>1.32122213047069E-2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7E-46E3-907B-78A359C87E3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En 4ème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F1-434F-9C39-93B1C2C55E1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F1-434F-9C39-93B1C2C55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La rémunération</c:v>
                </c:pt>
                <c:pt idx="1">
                  <c:v>Equilibre vie professionnelle/ vie privée</c:v>
                </c:pt>
                <c:pt idx="2">
                  <c:v>Des relations humaines de qualité</c:v>
                </c:pt>
                <c:pt idx="3">
                  <c:v>La liberté d’organisation et autonomie</c:v>
                </c:pt>
                <c:pt idx="4">
                  <c:v>Être utile aux personnes</c:v>
                </c:pt>
                <c:pt idx="5">
                  <c:v>La proximité géographique du lieu de travail</c:v>
                </c:pt>
                <c:pt idx="6">
                  <c:v>Les moyens de bien faire son métier</c:v>
                </c:pt>
                <c:pt idx="7">
                  <c:v>Être utile à la société</c:v>
                </c:pt>
                <c:pt idx="8">
                  <c:v>Le travail en équipe</c:v>
                </c:pt>
                <c:pt idx="9">
                  <c:v>Des perspectives de carrière</c:v>
                </c:pt>
                <c:pt idx="10">
                  <c:v>La qualité du management</c:v>
                </c:pt>
                <c:pt idx="11">
                  <c:v>Les valeurs de l’employeur</c:v>
                </c:pt>
                <c:pt idx="12">
                  <c:v>La possibilité d’exercer son travail à distance</c:v>
                </c:pt>
                <c:pt idx="13">
                  <c:v>L’image positive du métier (réputation, bouche à oreille)</c:v>
                </c:pt>
                <c:pt idx="14">
                  <c:v>Un métier reconnu pour son expertise</c:v>
                </c:pt>
                <c:pt idx="15">
                  <c:v>L’impact écologique</c:v>
                </c:pt>
                <c:pt idx="16">
                  <c:v>L’image/ la réputation de l’employeur auprès du Grand Public</c:v>
                </c:pt>
              </c:strCache>
            </c:strRef>
          </c:cat>
          <c:val>
            <c:numRef>
              <c:f>Feuil1!$E$2:$E$18</c:f>
              <c:numCache>
                <c:formatCode>0%</c:formatCode>
                <c:ptCount val="17"/>
                <c:pt idx="0">
                  <c:v>0.10239471511147799</c:v>
                </c:pt>
                <c:pt idx="1">
                  <c:v>0.11478117258464099</c:v>
                </c:pt>
                <c:pt idx="2">
                  <c:v>8.6705202312138685E-2</c:v>
                </c:pt>
                <c:pt idx="3">
                  <c:v>8.6705202312138685E-2</c:v>
                </c:pt>
                <c:pt idx="4">
                  <c:v>5.86292320396367E-2</c:v>
                </c:pt>
                <c:pt idx="5">
                  <c:v>9.4137076796036306E-2</c:v>
                </c:pt>
                <c:pt idx="6">
                  <c:v>7.1015689512799296E-2</c:v>
                </c:pt>
                <c:pt idx="7">
                  <c:v>5.0371593724194898E-2</c:v>
                </c:pt>
                <c:pt idx="8">
                  <c:v>5.7803468208092498E-2</c:v>
                </c:pt>
                <c:pt idx="9">
                  <c:v>5.4500412881915795E-2</c:v>
                </c:pt>
                <c:pt idx="10">
                  <c:v>5.2848885218827399E-2</c:v>
                </c:pt>
                <c:pt idx="11">
                  <c:v>4.4591246903385597E-2</c:v>
                </c:pt>
                <c:pt idx="12">
                  <c:v>3.5507844756399697E-2</c:v>
                </c:pt>
                <c:pt idx="13">
                  <c:v>2.9727497935590402E-2</c:v>
                </c:pt>
                <c:pt idx="14">
                  <c:v>1.8992568125516099E-2</c:v>
                </c:pt>
                <c:pt idx="15">
                  <c:v>2.3121387283237E-2</c:v>
                </c:pt>
                <c:pt idx="16">
                  <c:v>1.8166804293971901E-2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7E-46E3-907B-78A359C87E3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En 5ème </c:v>
                </c:pt>
              </c:strCache>
            </c:strRef>
          </c:tx>
          <c:spPr>
            <a:solidFill>
              <a:srgbClr val="E3623F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F1-434F-9C39-93B1C2C55E1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B2-439B-889F-4F89D397E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La rémunération</c:v>
                </c:pt>
                <c:pt idx="1">
                  <c:v>Equilibre vie professionnelle/ vie privée</c:v>
                </c:pt>
                <c:pt idx="2">
                  <c:v>Des relations humaines de qualité</c:v>
                </c:pt>
                <c:pt idx="3">
                  <c:v>La liberté d’organisation et autonomie</c:v>
                </c:pt>
                <c:pt idx="4">
                  <c:v>Être utile aux personnes</c:v>
                </c:pt>
                <c:pt idx="5">
                  <c:v>La proximité géographique du lieu de travail</c:v>
                </c:pt>
                <c:pt idx="6">
                  <c:v>Les moyens de bien faire son métier</c:v>
                </c:pt>
                <c:pt idx="7">
                  <c:v>Être utile à la société</c:v>
                </c:pt>
                <c:pt idx="8">
                  <c:v>Le travail en équipe</c:v>
                </c:pt>
                <c:pt idx="9">
                  <c:v>Des perspectives de carrière</c:v>
                </c:pt>
                <c:pt idx="10">
                  <c:v>La qualité du management</c:v>
                </c:pt>
                <c:pt idx="11">
                  <c:v>Les valeurs de l’employeur</c:v>
                </c:pt>
                <c:pt idx="12">
                  <c:v>La possibilité d’exercer son travail à distance</c:v>
                </c:pt>
                <c:pt idx="13">
                  <c:v>L’image positive du métier (réputation, bouche à oreille)</c:v>
                </c:pt>
                <c:pt idx="14">
                  <c:v>Un métier reconnu pour son expertise</c:v>
                </c:pt>
                <c:pt idx="15">
                  <c:v>L’impact écologique</c:v>
                </c:pt>
                <c:pt idx="16">
                  <c:v>L’image/ la réputation de l’employeur auprès du Grand Public</c:v>
                </c:pt>
              </c:strCache>
            </c:strRef>
          </c:cat>
          <c:val>
            <c:numRef>
              <c:f>Feuil1!$F$2:$F$18</c:f>
              <c:numCache>
                <c:formatCode>0%</c:formatCode>
                <c:ptCount val="17"/>
                <c:pt idx="0">
                  <c:v>0.10239471511147799</c:v>
                </c:pt>
                <c:pt idx="1">
                  <c:v>0.103220478943022</c:v>
                </c:pt>
                <c:pt idx="2">
                  <c:v>9.0008257638315395E-2</c:v>
                </c:pt>
                <c:pt idx="3">
                  <c:v>8.7530966143682901E-2</c:v>
                </c:pt>
                <c:pt idx="4">
                  <c:v>5.0371593724194898E-2</c:v>
                </c:pt>
                <c:pt idx="5">
                  <c:v>7.6796036333608597E-2</c:v>
                </c:pt>
                <c:pt idx="6">
                  <c:v>6.3583815028901702E-2</c:v>
                </c:pt>
                <c:pt idx="7">
                  <c:v>6.1932287365813403E-2</c:v>
                </c:pt>
                <c:pt idx="8">
                  <c:v>5.7803468208092498E-2</c:v>
                </c:pt>
                <c:pt idx="9">
                  <c:v>7.1841453344343498E-2</c:v>
                </c:pt>
                <c:pt idx="10">
                  <c:v>5.1197357555739093E-2</c:v>
                </c:pt>
                <c:pt idx="11">
                  <c:v>5.2848885218827399E-2</c:v>
                </c:pt>
                <c:pt idx="12">
                  <c:v>3.5507844756399697E-2</c:v>
                </c:pt>
                <c:pt idx="13">
                  <c:v>2.3947151114781202E-2</c:v>
                </c:pt>
                <c:pt idx="14">
                  <c:v>2.7250206440957898E-2</c:v>
                </c:pt>
                <c:pt idx="15">
                  <c:v>2.9727497935590402E-2</c:v>
                </c:pt>
                <c:pt idx="16">
                  <c:v>1.4037985136251001E-2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17E-46E3-907B-78A359C87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39389999"/>
        <c:axId val="1439393743"/>
      </c:barChart>
      <c:catAx>
        <c:axId val="143938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9393743"/>
        <c:crosses val="autoZero"/>
        <c:auto val="1"/>
        <c:lblAlgn val="ctr"/>
        <c:lblOffset val="100"/>
        <c:noMultiLvlLbl val="0"/>
      </c:catAx>
      <c:valAx>
        <c:axId val="143939374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3938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177794743134044"/>
          <c:y val="0.44248746569683017"/>
          <c:w val="0.11827411118198226"/>
          <c:h val="0.21847557416894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0.32</c:v>
                </c:pt>
                <c:pt idx="1">
                  <c:v>0.3</c:v>
                </c:pt>
                <c:pt idx="2">
                  <c:v>0.21</c:v>
                </c:pt>
                <c:pt idx="3">
                  <c:v>0.27</c:v>
                </c:pt>
                <c:pt idx="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3-44E9-88FA-E4F85C6DEC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0.39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D-4D6A-A3C0-D2007E2439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0.31</c:v>
                </c:pt>
                <c:pt idx="2">
                  <c:v>0.32</c:v>
                </c:pt>
                <c:pt idx="3">
                  <c:v>0.39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B-4F6F-840A-F8F12A8C4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A-4F28-AD97-9C1AD2072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0.33</c:v>
                </c:pt>
                <c:pt idx="1">
                  <c:v>0.28999999999999998</c:v>
                </c:pt>
                <c:pt idx="2">
                  <c:v>0.24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140-BA1C-FA5A5FCDF0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0.22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0.09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4-431F-8743-0422250354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22120192678087"/>
          <c:y val="0.22605620797603979"/>
          <c:w val="0.48774447041041313"/>
          <c:h val="0.5944844621179025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89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64-429B-9133-69C10DCA6D1F}"/>
              </c:ext>
            </c:extLst>
          </c:dPt>
          <c:dPt>
            <c:idx val="1"/>
            <c:bubble3D val="0"/>
            <c:spPr>
              <a:solidFill>
                <a:srgbClr val="B9E1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64-429B-9133-69C10DCA6D1F}"/>
              </c:ext>
            </c:extLst>
          </c:dPt>
          <c:dPt>
            <c:idx val="2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64-429B-9133-69C10DCA6D1F}"/>
              </c:ext>
            </c:extLst>
          </c:dPt>
          <c:dPt>
            <c:idx val="3"/>
            <c:bubble3D val="0"/>
            <c:spPr>
              <a:solidFill>
                <a:srgbClr val="B715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64-429B-9133-69C10DCA6D1F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64-429B-9133-69C10DCA6D1F}"/>
              </c:ext>
            </c:extLst>
          </c:dPt>
          <c:dLbls>
            <c:dLbl>
              <c:idx val="1"/>
              <c:layout>
                <c:manualLayout>
                  <c:x val="8.404643757593009E-3"/>
                  <c:y val="-0.410068825382967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64-429B-9133-69C10DCA6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C’est un fardeau nécessaire que la société doit assumer, en termes de ressources financières, humaines…</c:v>
                </c:pt>
                <c:pt idx="1">
                  <c:v>C’est une chance que la société doit pouvoir valoriser, en profitant des savoirs et connaissance des personnes âgées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4-429B-9133-69C10DCA6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0.23</c:v>
                </c:pt>
                <c:pt idx="1">
                  <c:v>0.15</c:v>
                </c:pt>
                <c:pt idx="2">
                  <c:v>0.2</c:v>
                </c:pt>
                <c:pt idx="3">
                  <c:v>0.16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9-47D8-9BFC-07C84D940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0.77</c:v>
                </c:pt>
                <c:pt idx="1">
                  <c:v>0.85</c:v>
                </c:pt>
                <c:pt idx="2">
                  <c:v>0.8</c:v>
                </c:pt>
                <c:pt idx="3">
                  <c:v>0.84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9-47D8-9BFC-07C84D940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62867820542706"/>
          <c:y val="8.3335643502883E-3"/>
          <c:w val="0.47303341805925231"/>
          <c:h val="0.910185166658885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d'accord</c:v>
                </c:pt>
              </c:strCache>
            </c:strRef>
          </c:tx>
          <c:spPr>
            <a:solidFill>
              <a:srgbClr val="089992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C’est le témoignage d’une longue histoire</c:v>
                </c:pt>
                <c:pt idx="1">
                  <c:v>C’est la chance de faire l’expérience du lien intergénérationnel dans une famille</c:v>
                </c:pt>
                <c:pt idx="2">
                  <c:v>C’est l’âge de l’expérience et de la transmission (patrimoine, valeurs)</c:v>
                </c:pt>
                <c:pt idx="3">
                  <c:v>C’est l’âge de la liberté intérieure, de la sagesse, de l’accomplissement de la vie</c:v>
                </c:pt>
                <c:pt idx="4">
                  <c:v>C’est l’âge de la grande fragilité, de la dégénérescence, de la dépendance</c:v>
                </c:pt>
                <c:pt idx="5">
                  <c:v>C’est la précarité et la solitude</c:v>
                </c:pt>
                <c:pt idx="6">
                  <c:v>C’est beau (les visages, les mains…)</c:v>
                </c:pt>
                <c:pt idx="7">
                  <c:v>C’est laid (la peau, les rides, la confusion…)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0.45350000000000001</c:v>
                </c:pt>
                <c:pt idx="1">
                  <c:v>0.36749999999999999</c:v>
                </c:pt>
                <c:pt idx="2">
                  <c:v>0.36599999999999999</c:v>
                </c:pt>
                <c:pt idx="3">
                  <c:v>0.22949999999999998</c:v>
                </c:pt>
                <c:pt idx="4">
                  <c:v>0.17</c:v>
                </c:pt>
                <c:pt idx="5">
                  <c:v>0.11650000000000001</c:v>
                </c:pt>
                <c:pt idx="6">
                  <c:v>9.5500000000000002E-2</c:v>
                </c:pt>
                <c:pt idx="7">
                  <c:v>6.1500000000000006E-2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1-429D-9C2C-86C0266DEAF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B9E1DA"/>
            </a:solidFill>
            <a:ln w="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C’est le témoignage d’une longue histoire</c:v>
                </c:pt>
                <c:pt idx="1">
                  <c:v>C’est la chance de faire l’expérience du lien intergénérationnel dans une famille</c:v>
                </c:pt>
                <c:pt idx="2">
                  <c:v>C’est l’âge de l’expérience et de la transmission (patrimoine, valeurs)</c:v>
                </c:pt>
                <c:pt idx="3">
                  <c:v>C’est l’âge de la liberté intérieure, de la sagesse, de l’accomplissement de la vie</c:v>
                </c:pt>
                <c:pt idx="4">
                  <c:v>C’est l’âge de la grande fragilité, de la dégénérescence, de la dépendance</c:v>
                </c:pt>
                <c:pt idx="5">
                  <c:v>C’est la précarité et la solitude</c:v>
                </c:pt>
                <c:pt idx="6">
                  <c:v>C’est beau (les visages, les mains…)</c:v>
                </c:pt>
                <c:pt idx="7">
                  <c:v>C’est laid (la peau, les rides, la confusion…)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0.50249999999999995</c:v>
                </c:pt>
                <c:pt idx="1">
                  <c:v>0.55399999999999994</c:v>
                </c:pt>
                <c:pt idx="2">
                  <c:v>0.55399999999999994</c:v>
                </c:pt>
                <c:pt idx="3">
                  <c:v>0.55899999999999994</c:v>
                </c:pt>
                <c:pt idx="4">
                  <c:v>0.52200000000000002</c:v>
                </c:pt>
                <c:pt idx="5">
                  <c:v>0.48350000000000004</c:v>
                </c:pt>
                <c:pt idx="6">
                  <c:v>0.43049999999999999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01-429D-9C2C-86C0266DEAF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d'accord</c:v>
                </c:pt>
              </c:strCache>
            </c:strRef>
          </c:tx>
          <c:spPr>
            <a:solidFill>
              <a:srgbClr val="E3623F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C’est le témoignage d’une longue histoire</c:v>
                </c:pt>
                <c:pt idx="1">
                  <c:v>C’est la chance de faire l’expérience du lien intergénérationnel dans une famille</c:v>
                </c:pt>
                <c:pt idx="2">
                  <c:v>C’est l’âge de l’expérience et de la transmission (patrimoine, valeurs)</c:v>
                </c:pt>
                <c:pt idx="3">
                  <c:v>C’est l’âge de la liberté intérieure, de la sagesse, de l’accomplissement de la vie</c:v>
                </c:pt>
                <c:pt idx="4">
                  <c:v>C’est l’âge de la grande fragilité, de la dégénérescence, de la dépendance</c:v>
                </c:pt>
                <c:pt idx="5">
                  <c:v>C’est la précarité et la solitude</c:v>
                </c:pt>
                <c:pt idx="6">
                  <c:v>C’est beau (les visages, les mains…)</c:v>
                </c:pt>
                <c:pt idx="7">
                  <c:v>C’est laid (la peau, les rides, la confusion…)</c:v>
                </c:pt>
              </c:strCache>
            </c:strRef>
          </c:cat>
          <c:val>
            <c:numRef>
              <c:f>Feuil1!$D$2:$D$9</c:f>
              <c:numCache>
                <c:formatCode>0%</c:formatCode>
                <c:ptCount val="8"/>
                <c:pt idx="0">
                  <c:v>3.6000000000000004E-2</c:v>
                </c:pt>
                <c:pt idx="1">
                  <c:v>6.5000000000000002E-2</c:v>
                </c:pt>
                <c:pt idx="2">
                  <c:v>6.8499999999999991E-2</c:v>
                </c:pt>
                <c:pt idx="3">
                  <c:v>0.18600000000000003</c:v>
                </c:pt>
                <c:pt idx="4">
                  <c:v>0.26850000000000002</c:v>
                </c:pt>
                <c:pt idx="5">
                  <c:v>0.34149999999999997</c:v>
                </c:pt>
                <c:pt idx="6">
                  <c:v>0.39850000000000002</c:v>
                </c:pt>
                <c:pt idx="7">
                  <c:v>0.42749999999999999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01-429D-9C2C-86C0266DEAF4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C23C5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C’est le témoignage d’une longue histoire</c:v>
                </c:pt>
                <c:pt idx="1">
                  <c:v>C’est la chance de faire l’expérience du lien intergénérationnel dans une famille</c:v>
                </c:pt>
                <c:pt idx="2">
                  <c:v>C’est l’âge de l’expérience et de la transmission (patrimoine, valeurs)</c:v>
                </c:pt>
                <c:pt idx="3">
                  <c:v>C’est l’âge de la liberté intérieure, de la sagesse, de l’accomplissement de la vie</c:v>
                </c:pt>
                <c:pt idx="4">
                  <c:v>C’est l’âge de la grande fragilité, de la dégénérescence, de la dépendance</c:v>
                </c:pt>
                <c:pt idx="5">
                  <c:v>C’est la précarité et la solitude</c:v>
                </c:pt>
                <c:pt idx="6">
                  <c:v>C’est beau (les visages, les mains…)</c:v>
                </c:pt>
                <c:pt idx="7">
                  <c:v>C’est laid (la peau, les rides, la confusion…)</c:v>
                </c:pt>
              </c:strCache>
            </c:strRef>
          </c:cat>
          <c:val>
            <c:numRef>
              <c:f>Feuil1!$E$2:$E$9</c:f>
              <c:numCache>
                <c:formatCode>0%</c:formatCode>
                <c:ptCount val="8"/>
                <c:pt idx="0">
                  <c:v>8.0000000000000002E-3</c:v>
                </c:pt>
                <c:pt idx="1">
                  <c:v>1.3500000000000002E-2</c:v>
                </c:pt>
                <c:pt idx="2">
                  <c:v>1.15E-2</c:v>
                </c:pt>
                <c:pt idx="3">
                  <c:v>2.5499999999999998E-2</c:v>
                </c:pt>
                <c:pt idx="4">
                  <c:v>3.95E-2</c:v>
                </c:pt>
                <c:pt idx="5">
                  <c:v>5.8499999999999996E-2</c:v>
                </c:pt>
                <c:pt idx="6">
                  <c:v>7.5499999999999998E-2</c:v>
                </c:pt>
                <c:pt idx="7">
                  <c:v>0.24100000000000002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0-4714-926A-35867620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9389999"/>
        <c:axId val="1439393743"/>
      </c:barChart>
      <c:catAx>
        <c:axId val="143938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9393743"/>
        <c:crosses val="autoZero"/>
        <c:auto val="1"/>
        <c:lblAlgn val="ctr"/>
        <c:lblOffset val="100"/>
        <c:noMultiLvlLbl val="0"/>
      </c:catAx>
      <c:valAx>
        <c:axId val="143939374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3938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92441261576606"/>
          <c:y val="0.94521922364882394"/>
          <c:w val="0.65907558738423389"/>
          <c:h val="5.4780704979238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0.45</c:v>
                </c:pt>
                <c:pt idx="1">
                  <c:v>0.36</c:v>
                </c:pt>
                <c:pt idx="2">
                  <c:v>0.33</c:v>
                </c:pt>
                <c:pt idx="3">
                  <c:v>0.3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F-4EAC-A2D8-A833D53200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0.66</c:v>
                </c:pt>
                <c:pt idx="1">
                  <c:v>0.76</c:v>
                </c:pt>
                <c:pt idx="2">
                  <c:v>0.7</c:v>
                </c:pt>
                <c:pt idx="3">
                  <c:v>0.72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F-4EAC-A2D8-A833D53200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0.79</c:v>
                </c:pt>
                <c:pt idx="1">
                  <c:v>0.76</c:v>
                </c:pt>
                <c:pt idx="2">
                  <c:v>0.75</c:v>
                </c:pt>
                <c:pt idx="3">
                  <c:v>0.79</c:v>
                </c:pt>
                <c:pt idx="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6-427D-9748-58FEB9358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62867820542706"/>
          <c:y val="8.3335643502883E-3"/>
          <c:w val="0.47303341805925231"/>
          <c:h val="0.910185166658885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d'accord</c:v>
                </c:pt>
              </c:strCache>
            </c:strRef>
          </c:tx>
          <c:spPr>
            <a:solidFill>
              <a:srgbClr val="089992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Ce sont des métiers qui demandent des qualités humaines particulières</c:v>
                </c:pt>
                <c:pt idx="1">
                  <c:v>Ce sont des métiers qui ont du sens</c:v>
                </c:pt>
                <c:pt idx="2">
                  <c:v>Ce sont des métiers insuffisamment rémunérés</c:v>
                </c:pt>
                <c:pt idx="3">
                  <c:v>Ce sont des métiers usants et épuisants</c:v>
                </c:pt>
                <c:pt idx="4">
                  <c:v>Ce sont des métiers mal considérés, mal reconnus par la société</c:v>
                </c:pt>
                <c:pt idx="5">
                  <c:v>Ce sont des métiers de vocation</c:v>
                </c:pt>
                <c:pt idx="6">
                  <c:v>Ce sont des métiers mal considérés au sein du secteur de la santé</c:v>
                </c:pt>
                <c:pt idx="7">
                  <c:v>Ce sont des métiers qui demandent des compétences techniques particulières</c:v>
                </c:pt>
                <c:pt idx="8">
                  <c:v>Ce sont des métiers sans grandes perspectives d’évolution</c:v>
                </c:pt>
                <c:pt idx="9">
                  <c:v>Ce sont des métiers de service comme les autres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0.61649999999999994</c:v>
                </c:pt>
                <c:pt idx="1">
                  <c:v>0.52700000000000002</c:v>
                </c:pt>
                <c:pt idx="2">
                  <c:v>0.52800000000000002</c:v>
                </c:pt>
                <c:pt idx="3">
                  <c:v>0.43799999999999994</c:v>
                </c:pt>
                <c:pt idx="4">
                  <c:v>0.45500000000000002</c:v>
                </c:pt>
                <c:pt idx="5">
                  <c:v>0.3765</c:v>
                </c:pt>
                <c:pt idx="6">
                  <c:v>0.41549999999999998</c:v>
                </c:pt>
                <c:pt idx="7">
                  <c:v>0.33450000000000002</c:v>
                </c:pt>
                <c:pt idx="8">
                  <c:v>0.155</c:v>
                </c:pt>
                <c:pt idx="9">
                  <c:v>0.1555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1-429D-9C2C-86C0266DEAF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B9E1DA"/>
            </a:solidFill>
            <a:ln w="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Ce sont des métiers qui demandent des qualités humaines particulières</c:v>
                </c:pt>
                <c:pt idx="1">
                  <c:v>Ce sont des métiers qui ont du sens</c:v>
                </c:pt>
                <c:pt idx="2">
                  <c:v>Ce sont des métiers insuffisamment rémunérés</c:v>
                </c:pt>
                <c:pt idx="3">
                  <c:v>Ce sont des métiers usants et épuisants</c:v>
                </c:pt>
                <c:pt idx="4">
                  <c:v>Ce sont des métiers mal considérés, mal reconnus par la société</c:v>
                </c:pt>
                <c:pt idx="5">
                  <c:v>Ce sont des métiers de vocation</c:v>
                </c:pt>
                <c:pt idx="6">
                  <c:v>Ce sont des métiers mal considérés au sein du secteur de la santé</c:v>
                </c:pt>
                <c:pt idx="7">
                  <c:v>Ce sont des métiers qui demandent des compétences techniques particulières</c:v>
                </c:pt>
                <c:pt idx="8">
                  <c:v>Ce sont des métiers sans grandes perspectives d’évolution</c:v>
                </c:pt>
                <c:pt idx="9">
                  <c:v>Ce sont des métiers de service comme les autres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0.35200000000000004</c:v>
                </c:pt>
                <c:pt idx="1">
                  <c:v>0.43700000000000006</c:v>
                </c:pt>
                <c:pt idx="2">
                  <c:v>0.40399999999999997</c:v>
                </c:pt>
                <c:pt idx="3">
                  <c:v>0.47549999999999998</c:v>
                </c:pt>
                <c:pt idx="4">
                  <c:v>0.45799999999999996</c:v>
                </c:pt>
                <c:pt idx="5">
                  <c:v>0.50900000000000001</c:v>
                </c:pt>
                <c:pt idx="6">
                  <c:v>0.46649999999999997</c:v>
                </c:pt>
                <c:pt idx="7">
                  <c:v>0.53799999999999992</c:v>
                </c:pt>
                <c:pt idx="8">
                  <c:v>0.50249999999999995</c:v>
                </c:pt>
                <c:pt idx="9">
                  <c:v>0.3175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01-429D-9C2C-86C0266DEAF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d'accord</c:v>
                </c:pt>
              </c:strCache>
            </c:strRef>
          </c:tx>
          <c:spPr>
            <a:solidFill>
              <a:srgbClr val="E3623F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722983955886765E-2"/>
                  <c:y val="2.9096680939314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7-4D95-827D-3353C2FB3436}"/>
                </c:ext>
              </c:extLst>
            </c:dLbl>
            <c:dLbl>
              <c:idx val="1"/>
              <c:layout>
                <c:manualLayout>
                  <c:x val="-1.3722983955886866E-2"/>
                  <c:y val="2.6671649414534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7-4D95-827D-3353C2FB3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Ce sont des métiers qui demandent des qualités humaines particulières</c:v>
                </c:pt>
                <c:pt idx="1">
                  <c:v>Ce sont des métiers qui ont du sens</c:v>
                </c:pt>
                <c:pt idx="2">
                  <c:v>Ce sont des métiers insuffisamment rémunérés</c:v>
                </c:pt>
                <c:pt idx="3">
                  <c:v>Ce sont des métiers usants et épuisants</c:v>
                </c:pt>
                <c:pt idx="4">
                  <c:v>Ce sont des métiers mal considérés, mal reconnus par la société</c:v>
                </c:pt>
                <c:pt idx="5">
                  <c:v>Ce sont des métiers de vocation</c:v>
                </c:pt>
                <c:pt idx="6">
                  <c:v>Ce sont des métiers mal considérés au sein du secteur de la santé</c:v>
                </c:pt>
                <c:pt idx="7">
                  <c:v>Ce sont des métiers qui demandent des compétences techniques particulières</c:v>
                </c:pt>
                <c:pt idx="8">
                  <c:v>Ce sont des métiers sans grandes perspectives d’évolution</c:v>
                </c:pt>
                <c:pt idx="9">
                  <c:v>Ce sont des métiers de service comme les autres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2.5000000000000001E-2</c:v>
                </c:pt>
                <c:pt idx="1">
                  <c:v>2.8999999999999998E-2</c:v>
                </c:pt>
                <c:pt idx="2">
                  <c:v>5.0999999999999997E-2</c:v>
                </c:pt>
                <c:pt idx="3">
                  <c:v>7.5499999999999998E-2</c:v>
                </c:pt>
                <c:pt idx="4">
                  <c:v>7.1500000000000008E-2</c:v>
                </c:pt>
                <c:pt idx="5">
                  <c:v>9.35E-2</c:v>
                </c:pt>
                <c:pt idx="6">
                  <c:v>0.10199999999999999</c:v>
                </c:pt>
                <c:pt idx="7">
                  <c:v>0.11699999999999999</c:v>
                </c:pt>
                <c:pt idx="8">
                  <c:v>0.28499999999999998</c:v>
                </c:pt>
                <c:pt idx="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01-429D-9C2C-86C0266DEAF4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C23C5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Ce sont des métiers qui demandent des qualités humaines particulières</c:v>
                </c:pt>
                <c:pt idx="1">
                  <c:v>Ce sont des métiers qui ont du sens</c:v>
                </c:pt>
                <c:pt idx="2">
                  <c:v>Ce sont des métiers insuffisamment rémunérés</c:v>
                </c:pt>
                <c:pt idx="3">
                  <c:v>Ce sont des métiers usants et épuisants</c:v>
                </c:pt>
                <c:pt idx="4">
                  <c:v>Ce sont des métiers mal considérés, mal reconnus par la société</c:v>
                </c:pt>
                <c:pt idx="5">
                  <c:v>Ce sont des métiers de vocation</c:v>
                </c:pt>
                <c:pt idx="6">
                  <c:v>Ce sont des métiers mal considérés au sein du secteur de la santé</c:v>
                </c:pt>
                <c:pt idx="7">
                  <c:v>Ce sont des métiers qui demandent des compétences techniques particulières</c:v>
                </c:pt>
                <c:pt idx="8">
                  <c:v>Ce sont des métiers sans grandes perspectives d’évolution</c:v>
                </c:pt>
                <c:pt idx="9">
                  <c:v>Ce sont des métiers de service comme les autres</c:v>
                </c:pt>
              </c:strCache>
            </c:strRef>
          </c:cat>
          <c:val>
            <c:numRef>
              <c:f>Feuil1!$E$2:$E$11</c:f>
              <c:numCache>
                <c:formatCode>0%</c:formatCode>
                <c:ptCount val="10"/>
                <c:pt idx="0">
                  <c:v>6.5000000000000006E-3</c:v>
                </c:pt>
                <c:pt idx="1">
                  <c:v>6.9999999999999993E-3</c:v>
                </c:pt>
                <c:pt idx="2">
                  <c:v>1.7000000000000001E-2</c:v>
                </c:pt>
                <c:pt idx="3">
                  <c:v>1.1000000000000001E-2</c:v>
                </c:pt>
                <c:pt idx="4">
                  <c:v>1.55E-2</c:v>
                </c:pt>
                <c:pt idx="5">
                  <c:v>2.1000000000000001E-2</c:v>
                </c:pt>
                <c:pt idx="6">
                  <c:v>1.6E-2</c:v>
                </c:pt>
                <c:pt idx="7">
                  <c:v>1.0500000000000001E-2</c:v>
                </c:pt>
                <c:pt idx="8">
                  <c:v>5.7500000000000002E-2</c:v>
                </c:pt>
                <c:pt idx="9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0-4714-926A-35867620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9389999"/>
        <c:axId val="1439393743"/>
      </c:barChart>
      <c:catAx>
        <c:axId val="143938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9393743"/>
        <c:crosses val="autoZero"/>
        <c:auto val="1"/>
        <c:lblAlgn val="ctr"/>
        <c:lblOffset val="100"/>
        <c:noMultiLvlLbl val="0"/>
      </c:catAx>
      <c:valAx>
        <c:axId val="143939374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3938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92441261576606"/>
          <c:y val="0.94521922364882394"/>
          <c:w val="0.65907558738423389"/>
          <c:h val="5.4780704979238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329737229775045"/>
          <c:y val="9.2187767245849622E-2"/>
          <c:w val="0.34836732023250871"/>
          <c:h val="0.771220086044940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Rurale</c:v>
                </c:pt>
              </c:strCache>
            </c:strRef>
          </c:tx>
          <c:spPr>
            <a:solidFill>
              <a:srgbClr val="E2C1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4-4411-A504-F2E15CCD1FC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&lt;20 000 habs</c:v>
                </c:pt>
              </c:strCache>
            </c:strRef>
          </c:tx>
          <c:spPr>
            <a:solidFill>
              <a:srgbClr val="9479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4-4411-A504-F2E15CCD1FC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20 000 à 99 000 habs</c:v>
                </c:pt>
              </c:strCache>
            </c:strRef>
          </c:tx>
          <c:spPr>
            <a:solidFill>
              <a:srgbClr val="DCCC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4-4411-A504-F2E15CCD1FC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&gt;100 000 habs</c:v>
                </c:pt>
              </c:strCache>
            </c:strRef>
          </c:tx>
          <c:spPr>
            <a:solidFill>
              <a:srgbClr val="8735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4-4411-A504-F2E15CCD1FC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Agglomération parisienne</c:v>
                </c:pt>
              </c:strCache>
            </c:strRef>
          </c:tx>
          <c:spPr>
            <a:solidFill>
              <a:srgbClr val="A86C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4-4411-A504-F2E15CCD1F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3189552"/>
        <c:axId val="493767200"/>
      </c:barChart>
      <c:catAx>
        <c:axId val="41318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3767200"/>
        <c:crosses val="autoZero"/>
        <c:auto val="1"/>
        <c:lblAlgn val="ctr"/>
        <c:lblOffset val="100"/>
        <c:noMultiLvlLbl val="0"/>
      </c:catAx>
      <c:valAx>
        <c:axId val="49376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318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25988198514873"/>
          <c:y val="7.2578812147916005E-2"/>
          <c:w val="0.34193769572673899"/>
          <c:h val="0.80498068003903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8B8B8D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fr-F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0.87</c:v>
                </c:pt>
                <c:pt idx="1">
                  <c:v>0.91</c:v>
                </c:pt>
                <c:pt idx="2">
                  <c:v>0.92</c:v>
                </c:pt>
                <c:pt idx="3">
                  <c:v>0.93</c:v>
                </c:pt>
                <c:pt idx="4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D-40CC-9C2B-47FFAEFC90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41489902244423016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0.52</c:v>
                </c:pt>
                <c:pt idx="2">
                  <c:v>0.47</c:v>
                </c:pt>
                <c:pt idx="3">
                  <c:v>0.44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C-4847-A114-C355D16781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0.94</c:v>
                </c:pt>
                <c:pt idx="1">
                  <c:v>0.93</c:v>
                </c:pt>
                <c:pt idx="2">
                  <c:v>0.97</c:v>
                </c:pt>
                <c:pt idx="3">
                  <c:v>0.98</c:v>
                </c:pt>
                <c:pt idx="4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9-4CD4-8B7A-C5821DE979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7727223572737462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0.93</c:v>
                </c:pt>
                <c:pt idx="1">
                  <c:v>0.96</c:v>
                </c:pt>
                <c:pt idx="2">
                  <c:v>0.95</c:v>
                </c:pt>
                <c:pt idx="3">
                  <c:v>0.97</c:v>
                </c:pt>
                <c:pt idx="4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9-4CD4-8B7A-C5821DE979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27379857225602211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</c:v>
                </c:pt>
                <c:pt idx="1">
                  <c:v>0.65</c:v>
                </c:pt>
                <c:pt idx="2">
                  <c:v>0.67</c:v>
                </c:pt>
                <c:pt idx="3">
                  <c:v>0.71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5-4F77-B008-DFCBA1EFEE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4434879735012613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</c:v>
                </c:pt>
                <c:pt idx="1">
                  <c:v>0.91</c:v>
                </c:pt>
                <c:pt idx="2">
                  <c:v>0.92</c:v>
                </c:pt>
                <c:pt idx="3">
                  <c:v>0.92</c:v>
                </c:pt>
                <c:pt idx="4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6-47E0-9A3D-6FDCC4CD3A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067220106332706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0.87</c:v>
                </c:pt>
                <c:pt idx="1">
                  <c:v>0.91</c:v>
                </c:pt>
                <c:pt idx="2">
                  <c:v>0.93</c:v>
                </c:pt>
                <c:pt idx="3">
                  <c:v>0.93</c:v>
                </c:pt>
                <c:pt idx="4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5-443E-9044-D4B53DF733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62867820542706"/>
          <c:y val="8.3335643502883E-3"/>
          <c:w val="0.47303341805925231"/>
          <c:h val="0.790888798213143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grave </c:v>
                </c:pt>
              </c:strCache>
            </c:strRef>
          </c:tx>
          <c:spPr>
            <a:solidFill>
              <a:srgbClr val="C23C5F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Pour la qualité de vie et l’accompagnement des personnes qui en bénéficient…</c:v>
                </c:pt>
                <c:pt idx="1">
                  <c:v>Pour la qualité des soins</c:v>
                </c:pt>
                <c:pt idx="2">
                  <c:v>Pour le bon fonctionnement de la prise en charge de la dépendance (en établissement ou à domicile…)</c:v>
                </c:pt>
                <c:pt idx="3">
                  <c:v>Pour la qualité de vie au travail des professionnels</c:v>
                </c:pt>
                <c:pt idx="4">
                  <c:v>Pour le bon fonctionnement du système de santé global</c:v>
                </c:pt>
                <c:pt idx="5">
                  <c:v>Pour le surplus d’implication demandé aux proches et familles dans la prise en charge de leurs aînés (accueil, tâches quotidiennes…)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0.46049999999999996</c:v>
                </c:pt>
                <c:pt idx="1">
                  <c:v>0.50649999999999995</c:v>
                </c:pt>
                <c:pt idx="2">
                  <c:v>0.43200000000000005</c:v>
                </c:pt>
                <c:pt idx="3">
                  <c:v>0.35450000000000004</c:v>
                </c:pt>
                <c:pt idx="4">
                  <c:v>0.38500000000000001</c:v>
                </c:pt>
                <c:pt idx="5">
                  <c:v>0.2545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1-429D-9C2C-86C0266DEAF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grave </c:v>
                </c:pt>
              </c:strCache>
            </c:strRef>
          </c:tx>
          <c:spPr>
            <a:solidFill>
              <a:srgbClr val="E3623F"/>
            </a:solidFill>
            <a:ln w="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Pour la qualité de vie et l’accompagnement des personnes qui en bénéficient…</c:v>
                </c:pt>
                <c:pt idx="1">
                  <c:v>Pour la qualité des soins</c:v>
                </c:pt>
                <c:pt idx="2">
                  <c:v>Pour le bon fonctionnement de la prise en charge de la dépendance (en établissement ou à domicile…)</c:v>
                </c:pt>
                <c:pt idx="3">
                  <c:v>Pour la qualité de vie au travail des professionnels</c:v>
                </c:pt>
                <c:pt idx="4">
                  <c:v>Pour le bon fonctionnement du système de santé global</c:v>
                </c:pt>
                <c:pt idx="5">
                  <c:v>Pour le surplus d’implication demandé aux proches et familles dans la prise en charge de leurs aînés (accueil, tâches quotidiennes…)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0.48749999999999999</c:v>
                </c:pt>
                <c:pt idx="1">
                  <c:v>0.4365</c:v>
                </c:pt>
                <c:pt idx="2">
                  <c:v>0.50549999999999995</c:v>
                </c:pt>
                <c:pt idx="3">
                  <c:v>0.57799999999999996</c:v>
                </c:pt>
                <c:pt idx="4">
                  <c:v>0.53949999999999998</c:v>
                </c:pt>
                <c:pt idx="5">
                  <c:v>0.60950000000000004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01-429D-9C2C-86C0266DEAF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grave </c:v>
                </c:pt>
              </c:strCache>
            </c:strRef>
          </c:tx>
          <c:spPr>
            <a:solidFill>
              <a:srgbClr val="B9E1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Pour la qualité de vie et l’accompagnement des personnes qui en bénéficient…</c:v>
                </c:pt>
                <c:pt idx="1">
                  <c:v>Pour la qualité des soins</c:v>
                </c:pt>
                <c:pt idx="2">
                  <c:v>Pour le bon fonctionnement de la prise en charge de la dépendance (en établissement ou à domicile…)</c:v>
                </c:pt>
                <c:pt idx="3">
                  <c:v>Pour la qualité de vie au travail des professionnels</c:v>
                </c:pt>
                <c:pt idx="4">
                  <c:v>Pour le bon fonctionnement du système de santé global</c:v>
                </c:pt>
                <c:pt idx="5">
                  <c:v>Pour le surplus d’implication demandé aux proches et familles dans la prise en charge de leurs aînés (accueil, tâches quotidiennes…)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4.4500000000000005E-2</c:v>
                </c:pt>
                <c:pt idx="1">
                  <c:v>4.8000000000000001E-2</c:v>
                </c:pt>
                <c:pt idx="2">
                  <c:v>5.2499999999999998E-2</c:v>
                </c:pt>
                <c:pt idx="3">
                  <c:v>5.7999999999999996E-2</c:v>
                </c:pt>
                <c:pt idx="4">
                  <c:v>6.4000000000000001E-2</c:v>
                </c:pt>
                <c:pt idx="5">
                  <c:v>0.12050000000000001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01-429D-9C2C-86C0266DEAF4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grave </c:v>
                </c:pt>
              </c:strCache>
            </c:strRef>
          </c:tx>
          <c:spPr>
            <a:solidFill>
              <a:srgbClr val="0899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6060887691205351E-3"/>
                  <c:y val="2.291077239382755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5-43E9-BF9E-BAA4CF77A085}"/>
                </c:ext>
              </c:extLst>
            </c:dLbl>
            <c:dLbl>
              <c:idx val="1"/>
              <c:layout>
                <c:manualLayout>
                  <c:x val="6.8614919779433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5-43E9-BF9E-BAA4CF77A085}"/>
                </c:ext>
              </c:extLst>
            </c:dLbl>
            <c:dLbl>
              <c:idx val="2"/>
              <c:layout>
                <c:manualLayout>
                  <c:x val="5.489193582354504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5-43E9-BF9E-BAA4CF77A085}"/>
                </c:ext>
              </c:extLst>
            </c:dLbl>
            <c:dLbl>
              <c:idx val="3"/>
              <c:layout>
                <c:manualLayout>
                  <c:x val="5.489193582354706E-3"/>
                  <c:y val="5.334329882906928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5-43E9-BF9E-BAA4CF77A085}"/>
                </c:ext>
              </c:extLst>
            </c:dLbl>
            <c:dLbl>
              <c:idx val="4"/>
              <c:layout>
                <c:manualLayout>
                  <c:x val="6.86149197794338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5-43E9-BF9E-BAA4CF77A0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Pour la qualité de vie et l’accompagnement des personnes qui en bénéficient…</c:v>
                </c:pt>
                <c:pt idx="1">
                  <c:v>Pour la qualité des soins</c:v>
                </c:pt>
                <c:pt idx="2">
                  <c:v>Pour le bon fonctionnement de la prise en charge de la dépendance (en établissement ou à domicile…)</c:v>
                </c:pt>
                <c:pt idx="3">
                  <c:v>Pour la qualité de vie au travail des professionnels</c:v>
                </c:pt>
                <c:pt idx="4">
                  <c:v>Pour le bon fonctionnement du système de santé global</c:v>
                </c:pt>
                <c:pt idx="5">
                  <c:v>Pour le surplus d’implication demandé aux proches et familles dans la prise en charge de leurs aînés (accueil, tâches quotidiennes…)</c:v>
                </c:pt>
              </c:strCache>
            </c:strRef>
          </c:cat>
          <c:val>
            <c:numRef>
              <c:f>Feuil1!$E$2:$E$7</c:f>
              <c:numCache>
                <c:formatCode>0%</c:formatCode>
                <c:ptCount val="6"/>
                <c:pt idx="0">
                  <c:v>7.4999999999999997E-3</c:v>
                </c:pt>
                <c:pt idx="1">
                  <c:v>9.0000000000000011E-3</c:v>
                </c:pt>
                <c:pt idx="2">
                  <c:v>0.01</c:v>
                </c:pt>
                <c:pt idx="3">
                  <c:v>9.4999999999999998E-3</c:v>
                </c:pt>
                <c:pt idx="4">
                  <c:v>1.15E-2</c:v>
                </c:pt>
                <c:pt idx="5">
                  <c:v>1.55E-2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0-4714-926A-35867620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9389999"/>
        <c:axId val="1439393743"/>
      </c:barChart>
      <c:catAx>
        <c:axId val="143938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9393743"/>
        <c:crosses val="autoZero"/>
        <c:auto val="1"/>
        <c:lblAlgn val="ctr"/>
        <c:lblOffset val="100"/>
        <c:noMultiLvlLbl val="0"/>
      </c:catAx>
      <c:valAx>
        <c:axId val="143939374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3938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92441261576606"/>
          <c:y val="0.86374849103925333"/>
          <c:w val="0.65907558738423389"/>
          <c:h val="5.4780704979238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22120192678087"/>
          <c:y val="0.22605620797603979"/>
          <c:w val="0.48774447041041313"/>
          <c:h val="0.5944844621179025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89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64-429B-9133-69C10DCA6D1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64-429B-9133-69C10DCA6D1F}"/>
              </c:ext>
            </c:extLst>
          </c:dPt>
          <c:dPt>
            <c:idx val="2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64-429B-9133-69C10DCA6D1F}"/>
              </c:ext>
            </c:extLst>
          </c:dPt>
          <c:dPt>
            <c:idx val="3"/>
            <c:bubble3D val="0"/>
            <c:spPr>
              <a:solidFill>
                <a:srgbClr val="B715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64-429B-9133-69C10DCA6D1F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64-429B-9133-69C10DCA6D1F}"/>
              </c:ext>
            </c:extLst>
          </c:dPt>
          <c:dLbls>
            <c:dLbl>
              <c:idx val="1"/>
              <c:layout>
                <c:manualLayout>
                  <c:x val="3.3618575030372531E-3"/>
                  <c:y val="-0.42596296590168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64-429B-9133-69C10DCA6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La situation est passagère et elle devrait s’améliorer rapidement car le secteur offre beaucoup de postes/possibilités</c:v>
                </c:pt>
                <c:pt idx="1">
                  <c:v>La situation est durable. C’est très inquiétant pour l’avenir, car les gens veulent de moins en moins exercer ces métiers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4-429B-9133-69C10DCA6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0.77</c:v>
                </c:pt>
                <c:pt idx="1">
                  <c:v>0.85</c:v>
                </c:pt>
                <c:pt idx="2">
                  <c:v>0.86</c:v>
                </c:pt>
                <c:pt idx="3">
                  <c:v>0.86</c:v>
                </c:pt>
                <c:pt idx="4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D-4786-9F30-82F0EDB7D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4.1883964023241398E-2"/>
          <c:w val="0.56223276755335749"/>
          <c:h val="0.8200242197045368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Lieu d'exercice</c:v>
                </c:pt>
              </c:strCache>
            </c:strRef>
          </c:tx>
          <c:dPt>
            <c:idx val="0"/>
            <c:bubble3D val="0"/>
            <c:spPr>
              <a:solidFill>
                <a:srgbClr val="FFD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09-4F02-8841-890DDBEC1E18}"/>
              </c:ext>
            </c:extLst>
          </c:dPt>
          <c:dPt>
            <c:idx val="1"/>
            <c:bubble3D val="0"/>
            <c:spPr>
              <a:solidFill>
                <a:srgbClr val="E0CE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09-4F02-8841-890DDBEC1E18}"/>
              </c:ext>
            </c:extLst>
          </c:dPt>
          <c:dPt>
            <c:idx val="2"/>
            <c:bubble3D val="0"/>
            <c:spPr>
              <a:solidFill>
                <a:srgbClr val="9503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09-4F02-8841-890DDBEC1E18}"/>
              </c:ext>
            </c:extLst>
          </c:dPt>
          <c:dPt>
            <c:idx val="3"/>
            <c:bubble3D val="0"/>
            <c:spPr>
              <a:solidFill>
                <a:srgbClr val="5F67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09-4F02-8841-890DDBEC1E18}"/>
              </c:ext>
            </c:extLst>
          </c:dPt>
          <c:dPt>
            <c:idx val="4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09-4F02-8841-890DDBEC1E18}"/>
              </c:ext>
            </c:extLst>
          </c:dPt>
          <c:dPt>
            <c:idx val="5"/>
            <c:bubble3D val="0"/>
            <c:spPr>
              <a:solidFill>
                <a:srgbClr val="7490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09-4F02-8841-890DDBEC1E18}"/>
              </c:ext>
            </c:extLst>
          </c:dPt>
          <c:dPt>
            <c:idx val="6"/>
            <c:bubble3D val="0"/>
            <c:spPr>
              <a:solidFill>
                <a:srgbClr val="383F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09-4F02-8841-890DDBEC1E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ED1-47CC-BCDB-CB71A88A0A43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09-4F02-8841-890DDBEC1E18}"/>
              </c:ext>
            </c:extLst>
          </c:dPt>
          <c:dLbls>
            <c:dLbl>
              <c:idx val="0"/>
              <c:layout>
                <c:manualLayout>
                  <c:x val="-9.4232769037338928E-3"/>
                  <c:y val="0.1374397889271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9-4F02-8841-890DDBEC1E18}"/>
                </c:ext>
              </c:extLst>
            </c:dLbl>
            <c:dLbl>
              <c:idx val="1"/>
              <c:layout>
                <c:manualLayout>
                  <c:x val="9.4234624013106519E-3"/>
                  <c:y val="-1.3743708341945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15321432056131"/>
                      <c:h val="0.141631702489391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09-4F02-8841-890DDBEC1E18}"/>
                </c:ext>
              </c:extLst>
            </c:dLbl>
            <c:dLbl>
              <c:idx val="8"/>
              <c:layout>
                <c:manualLayout>
                  <c:x val="-4.711638451866903E-3"/>
                  <c:y val="-1.37439788927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809-4F02-8841-890DDBEC1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Agriculteur / exploitant</c:v>
                </c:pt>
                <c:pt idx="1">
                  <c:v>Artisan, commerçant, chef d'entreprise</c:v>
                </c:pt>
                <c:pt idx="2">
                  <c:v>Cadre et profession intelectuelle supérieure</c:v>
                </c:pt>
                <c:pt idx="3">
                  <c:v>Profession intermédiaire</c:v>
                </c:pt>
                <c:pt idx="4">
                  <c:v>Employé</c:v>
                </c:pt>
                <c:pt idx="5">
                  <c:v>Ouvrier </c:v>
                </c:pt>
                <c:pt idx="6">
                  <c:v>Retraité </c:v>
                </c:pt>
                <c:pt idx="7">
                  <c:v>Etudiant </c:v>
                </c:pt>
                <c:pt idx="8">
                  <c:v>Sans emploi 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0.01</c:v>
                </c:pt>
                <c:pt idx="1">
                  <c:v>0.03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0.24</c:v>
                </c:pt>
                <c:pt idx="5">
                  <c:v>7.0000000000000007E-2</c:v>
                </c:pt>
                <c:pt idx="6">
                  <c:v>0.27</c:v>
                </c:pt>
                <c:pt idx="7">
                  <c:v>0.05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809-4F02-8841-890DDBEC1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0.23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3-4507-9952-BAA1363E0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5.5004195751742211E-3"/>
                  <c:y val="2.056852219963319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A8-43BD-AC19-61ACC56CF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Activités de service : accueil, restauration….</c:v>
                </c:pt>
                <c:pt idx="1">
                  <c:v>Animateur/trice</c:v>
                </c:pt>
                <c:pt idx="2">
                  <c:v>Dirigeant(e) / manager / responsable d’équipe</c:v>
                </c:pt>
                <c:pt idx="3">
                  <c:v>Assistant(e) social(e)</c:v>
                </c:pt>
                <c:pt idx="4">
                  <c:v>Paramédicaux : kinésithérapeute, ergothérapeute, psychomotricien…</c:v>
                </c:pt>
                <c:pt idx="5">
                  <c:v>Psychiatre, psychologue…</c:v>
                </c:pt>
                <c:pt idx="6">
                  <c:v>Soignant : infirmier(e), aide-soignant(e)</c:v>
                </c:pt>
                <c:pt idx="7">
                  <c:v>Agent de Service Hospitalier (ASH), aide-ménagère, auxiliaire de vie, aide à domicile</c:v>
                </c:pt>
                <c:pt idx="8">
                  <c:v>Médecin généraliste, gériatre, …</c:v>
                </c:pt>
                <c:pt idx="9">
                  <c:v>Aucun de ces métiers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0.51649999999999996</c:v>
                </c:pt>
                <c:pt idx="1">
                  <c:v>0.498</c:v>
                </c:pt>
                <c:pt idx="2">
                  <c:v>0.44650000000000001</c:v>
                </c:pt>
                <c:pt idx="3">
                  <c:v>0.39700000000000002</c:v>
                </c:pt>
                <c:pt idx="4">
                  <c:v>0.28050000000000003</c:v>
                </c:pt>
                <c:pt idx="5">
                  <c:v>0.23550000000000001</c:v>
                </c:pt>
                <c:pt idx="6">
                  <c:v>0.23399999999999999</c:v>
                </c:pt>
                <c:pt idx="7">
                  <c:v>0.20899999999999999</c:v>
                </c:pt>
                <c:pt idx="8">
                  <c:v>0.183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8-43BD-AC19-61ACC56CF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664151183"/>
        <c:axId val="664148271"/>
      </c:barChart>
      <c:catAx>
        <c:axId val="664151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664148271"/>
        <c:crosses val="autoZero"/>
        <c:auto val="1"/>
        <c:lblAlgn val="ctr"/>
        <c:lblOffset val="100"/>
        <c:noMultiLvlLbl val="0"/>
      </c:catAx>
      <c:valAx>
        <c:axId val="6641482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6415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0.21</c:v>
                </c:pt>
                <c:pt idx="1">
                  <c:v>0.16</c:v>
                </c:pt>
                <c:pt idx="2">
                  <c:v>0.25</c:v>
                </c:pt>
                <c:pt idx="3">
                  <c:v>0.23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9-4904-8F73-0CC5D98C0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0.35</c:v>
                </c:pt>
                <c:pt idx="2">
                  <c:v>0.35</c:v>
                </c:pt>
                <c:pt idx="3">
                  <c:v>0.44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9-4904-8F73-0CC5D98C0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0.46</c:v>
                </c:pt>
                <c:pt idx="1">
                  <c:v>0.47</c:v>
                </c:pt>
                <c:pt idx="2">
                  <c:v>0.5</c:v>
                </c:pt>
                <c:pt idx="3">
                  <c:v>0.56000000000000005</c:v>
                </c:pt>
                <c:pt idx="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0-48D9-8BBC-36991BFC31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0.46</c:v>
                </c:pt>
                <c:pt idx="1">
                  <c:v>0.44</c:v>
                </c:pt>
                <c:pt idx="2">
                  <c:v>0.45</c:v>
                </c:pt>
                <c:pt idx="3">
                  <c:v>0.53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9-4904-8F73-0CC5D98C0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0.43</c:v>
                </c:pt>
                <c:pt idx="1">
                  <c:v>0.48</c:v>
                </c:pt>
                <c:pt idx="2">
                  <c:v>0.5</c:v>
                </c:pt>
                <c:pt idx="3">
                  <c:v>0.41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5-4E32-8767-A0B698DFDD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0.43</c:v>
                </c:pt>
                <c:pt idx="1">
                  <c:v>0.48</c:v>
                </c:pt>
                <c:pt idx="2">
                  <c:v>0.5</c:v>
                </c:pt>
                <c:pt idx="3">
                  <c:v>0.41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B-4D18-B147-1C7080B661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0.23</c:v>
                </c:pt>
                <c:pt idx="3">
                  <c:v>0.19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8-4711-B314-0A5C50A4CE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0.27</c:v>
                </c:pt>
                <c:pt idx="1">
                  <c:v>0.18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B-4D18-B147-1C7080B661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90322181819514"/>
          <c:y val="5.2659585495808653E-2"/>
          <c:w val="0.48252050857219453"/>
          <c:h val="0.87127656878802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503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2-4CCE-AB29-6D58D5353D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Expérience pro. dans les métiers du soin et médico-sociaux</c:v>
                </c:pt>
                <c:pt idx="1">
                  <c:v>Expérience pro. dans d’autres métiers liés au grand-âge</c:v>
                </c:pt>
                <c:pt idx="2">
                  <c:v>Familiale, proches-aidants</c:v>
                </c:pt>
                <c:pt idx="3">
                  <c:v>Bénévolat, voisinage</c:v>
                </c:pt>
                <c:pt idx="4">
                  <c:v>Pas d’expérience significative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</c:v>
                </c:pt>
                <c:pt idx="1">
                  <c:v>0.03</c:v>
                </c:pt>
                <c:pt idx="2">
                  <c:v>0.24</c:v>
                </c:pt>
                <c:pt idx="3">
                  <c:v>0.09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2-4CCE-AB29-6D58D5353D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43148735883286"/>
          <c:y val="3.2114610308628992E-2"/>
          <c:w val="0.43263509617413071"/>
          <c:h val="0.935770779382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3.2419331398755809E-2"/>
                  <c:y val="2.298826794816286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17-4A48-AE8D-AB3E920EC189}"/>
                </c:ext>
              </c:extLst>
            </c:dLbl>
            <c:dLbl>
              <c:idx val="12"/>
              <c:layout>
                <c:manualLayout>
                  <c:x val="-5.5004195751742211E-3"/>
                  <c:y val="2.056852219963319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A8-43BD-AC19-61ACC56CF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Avoir du temps pour des échanges de qualité avec les personnes âgées</c:v>
                </c:pt>
                <c:pt idx="1">
                  <c:v>Avoir un métier qui soit reconnu pour sa valeur ajoutée humaine et sociale</c:v>
                </c:pt>
                <c:pt idx="2">
                  <c:v>Prendre soin et aider des personnes en situation de souffrance, de dépendance, d’isolement</c:v>
                </c:pt>
                <c:pt idx="3">
                  <c:v>Avoir un salaire attractif</c:v>
                </c:pt>
                <c:pt idx="4">
                  <c:v>Rendre aux personnes âgées à la hauteur de ce qu’elles ont donné à la société</c:v>
                </c:pt>
                <c:pt idx="5">
                  <c:v>Avoir de vraies perspectives d'évolution de carrière (compétences, expériences, formations)</c:v>
                </c:pt>
                <c:pt idx="6">
                  <c:v>Avoir la garantie de l’emploi dans un secteur où il n’y a pas de chômage</c:v>
                </c:pt>
                <c:pt idx="7">
                  <c:v>Participer à relever le défi du vieillissement de la population</c:v>
                </c:pt>
                <c:pt idx="8">
                  <c:v>Aucun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0.51</c:v>
                </c:pt>
                <c:pt idx="1">
                  <c:v>0.47</c:v>
                </c:pt>
                <c:pt idx="2">
                  <c:v>0.43</c:v>
                </c:pt>
                <c:pt idx="3">
                  <c:v>0.42</c:v>
                </c:pt>
                <c:pt idx="4">
                  <c:v>0.38</c:v>
                </c:pt>
                <c:pt idx="5">
                  <c:v>0.3</c:v>
                </c:pt>
                <c:pt idx="6">
                  <c:v>0.18</c:v>
                </c:pt>
                <c:pt idx="7">
                  <c:v>0.16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8-43BD-AC19-61ACC56CF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664151183"/>
        <c:axId val="664148271"/>
      </c:barChart>
      <c:catAx>
        <c:axId val="664151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664148271"/>
        <c:crosses val="autoZero"/>
        <c:auto val="1"/>
        <c:lblAlgn val="ctr"/>
        <c:lblOffset val="100"/>
        <c:noMultiLvlLbl val="0"/>
      </c:catAx>
      <c:valAx>
        <c:axId val="6641482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6415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0.37</c:v>
                </c:pt>
                <c:pt idx="1">
                  <c:v>0.43</c:v>
                </c:pt>
                <c:pt idx="2">
                  <c:v>0.49</c:v>
                </c:pt>
                <c:pt idx="3">
                  <c:v>0.43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C-4977-8498-F8AF99A339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0.31</c:v>
                </c:pt>
                <c:pt idx="1">
                  <c:v>0.31</c:v>
                </c:pt>
                <c:pt idx="2">
                  <c:v>0.34</c:v>
                </c:pt>
                <c:pt idx="3">
                  <c:v>0.39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8-40A4-8CA1-0D5D60F468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0.36</c:v>
                </c:pt>
                <c:pt idx="1">
                  <c:v>0.38</c:v>
                </c:pt>
                <c:pt idx="2">
                  <c:v>0.3</c:v>
                </c:pt>
                <c:pt idx="3">
                  <c:v>0.25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8-40A4-8CA1-0D5D60F468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0.24</c:v>
                </c:pt>
                <c:pt idx="2">
                  <c:v>0.21</c:v>
                </c:pt>
                <c:pt idx="3">
                  <c:v>0.14000000000000001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8-4842-84C6-5113A9F42E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0.09</c:v>
                </c:pt>
                <c:pt idx="1">
                  <c:v>0.12</c:v>
                </c:pt>
                <c:pt idx="2">
                  <c:v>0.12</c:v>
                </c:pt>
                <c:pt idx="3">
                  <c:v>0.18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8-4842-84C6-5113A9F42E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0.18</c:v>
                </c:pt>
                <c:pt idx="1">
                  <c:v>0.19</c:v>
                </c:pt>
                <c:pt idx="2">
                  <c:v>0.1</c:v>
                </c:pt>
                <c:pt idx="3">
                  <c:v>0.08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0-4033-8695-8777126D6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0.08</c:v>
                </c:pt>
                <c:pt idx="1">
                  <c:v>0.09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F-43AF-B3BC-CCC750FBC5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0.44</c:v>
                </c:pt>
                <c:pt idx="1">
                  <c:v>0.47</c:v>
                </c:pt>
                <c:pt idx="2">
                  <c:v>0.43</c:v>
                </c:pt>
                <c:pt idx="3">
                  <c:v>0.48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0-4033-8695-8777126D6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F-43AF-B3BC-CCC750FBC5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0.11</c:v>
                </c:pt>
                <c:pt idx="1">
                  <c:v>0.15</c:v>
                </c:pt>
                <c:pt idx="2">
                  <c:v>0.24</c:v>
                </c:pt>
                <c:pt idx="3">
                  <c:v>0.27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A-4F28-AD97-9C1AD2072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F-43AF-B3BC-CCC750FBC5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C-4E0A-BAA8-A1C2A65AB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70625050062315"/>
          <c:y val="3.2114610308628992E-2"/>
          <c:w val="0.42943706393527764"/>
          <c:h val="0.935770779382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5.5004195751742211E-3"/>
                  <c:y val="2.056852219963319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A8-43BD-AC19-61ACC56CF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Une rémunération insatisfaisante</c:v>
                </c:pt>
                <c:pt idx="1">
                  <c:v>Des moyens insuffisants pour accomplir ma mission/ mon activité</c:v>
                </c:pt>
                <c:pt idx="2">
                  <c:v>La pénibilité physique et psychologique des tâches effectués</c:v>
                </c:pt>
                <c:pt idx="3">
                  <c:v>L’usure et le risque d’épuisement</c:v>
                </c:pt>
                <c:pt idx="4">
                  <c:v>Le sentiment de devenir maltraitant(e), faute de moyens/d’encadrement</c:v>
                </c:pt>
                <c:pt idx="5">
                  <c:v>Des conditions et une ambiance de travail dégradées (conflits…)</c:v>
                </c:pt>
                <c:pt idx="6">
                  <c:v>Le temps partiel et des horaires fragmentés importants et subis</c:v>
                </c:pt>
                <c:pt idx="7">
                  <c:v>La difficulté à concilier la vie privée et professionnelle</c:v>
                </c:pt>
                <c:pt idx="8">
                  <c:v>Ne pas pouvoir progresser dans mon métier (formation, évolutions …)</c:v>
                </c:pt>
                <c:pt idx="9">
                  <c:v>L’absence de d’autonomie (bureaucratie, procédures trop rigides)</c:v>
                </c:pt>
                <c:pt idx="10">
                  <c:v>Les temps de trajet quotidiens</c:v>
                </c:pt>
                <c:pt idx="11">
                  <c:v>Une mauvaise image du métier (dévalorisation sociale, jugements, scandales…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0.51</c:v>
                </c:pt>
                <c:pt idx="1">
                  <c:v>0.39</c:v>
                </c:pt>
                <c:pt idx="2">
                  <c:v>0.35</c:v>
                </c:pt>
                <c:pt idx="3">
                  <c:v>0.34</c:v>
                </c:pt>
                <c:pt idx="4">
                  <c:v>0.28999999999999998</c:v>
                </c:pt>
                <c:pt idx="5">
                  <c:v>0.26</c:v>
                </c:pt>
                <c:pt idx="6">
                  <c:v>0.2</c:v>
                </c:pt>
                <c:pt idx="7">
                  <c:v>0.18</c:v>
                </c:pt>
                <c:pt idx="8">
                  <c:v>0.14000000000000001</c:v>
                </c:pt>
                <c:pt idx="9">
                  <c:v>0.13</c:v>
                </c:pt>
                <c:pt idx="10">
                  <c:v>0.12</c:v>
                </c:pt>
                <c:pt idx="1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8-43BD-AC19-61ACC56CF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664151183"/>
        <c:axId val="664148271"/>
      </c:barChart>
      <c:catAx>
        <c:axId val="6641511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664148271"/>
        <c:crosses val="autoZero"/>
        <c:auto val="1"/>
        <c:lblAlgn val="ctr"/>
        <c:lblOffset val="100"/>
        <c:noMultiLvlLbl val="0"/>
      </c:catAx>
      <c:valAx>
        <c:axId val="6641482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6415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0.1380918162722217"/>
          <c:w val="0.54809785219775675"/>
          <c:h val="0.799408251365469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Mode d'exercice</c:v>
                </c:pt>
              </c:strCache>
            </c:strRef>
          </c:tx>
          <c:dPt>
            <c:idx val="0"/>
            <c:bubble3D val="0"/>
            <c:spPr>
              <a:solidFill>
                <a:srgbClr val="37AE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7F-4554-BDDC-0A0D13A05557}"/>
              </c:ext>
            </c:extLst>
          </c:dPt>
          <c:dPt>
            <c:idx val="1"/>
            <c:bubble3D val="0"/>
            <c:spPr>
              <a:solidFill>
                <a:srgbClr val="3B64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7F-4554-BDDC-0A0D13A05557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7F-4554-BDDC-0A0D13A055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Hôpital</c:v>
                </c:pt>
                <c:pt idx="1">
                  <c:v>Domicile et réseaux </c:v>
                </c:pt>
                <c:pt idx="2">
                  <c:v>Etablissement pour personnes âgées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0.13</c:v>
                </c:pt>
                <c:pt idx="1">
                  <c:v>0.53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7F-4554-BDDC-0A0D13A05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0.1380918162722217"/>
          <c:w val="0.54809785219775675"/>
          <c:h val="0.799408251365469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Mode d'exercice</c:v>
                </c:pt>
              </c:strCache>
            </c:strRef>
          </c:tx>
          <c:dPt>
            <c:idx val="0"/>
            <c:bubble3D val="0"/>
            <c:spPr>
              <a:solidFill>
                <a:srgbClr val="5F67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CF-4F50-90B0-D75B44302755}"/>
              </c:ext>
            </c:extLst>
          </c:dPt>
          <c:dPt>
            <c:idx val="1"/>
            <c:bubble3D val="0"/>
            <c:spPr>
              <a:solidFill>
                <a:srgbClr val="7490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CF-4F50-90B0-D75B44302755}"/>
              </c:ext>
            </c:extLst>
          </c:dPt>
          <c:dPt>
            <c:idx val="2"/>
            <c:bubble3D val="0"/>
            <c:spPr>
              <a:solidFill>
                <a:srgbClr val="E0CE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CF-4F50-90B0-D75B443027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Privé à but lucratif </c:v>
                </c:pt>
                <c:pt idx="1">
                  <c:v>Privé à but non lucratif </c:v>
                </c:pt>
                <c:pt idx="2">
                  <c:v>Public 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0.24</c:v>
                </c:pt>
                <c:pt idx="1">
                  <c:v>0.3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CF-4F50-90B0-D75B44302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0.1380918162722217"/>
          <c:w val="0.54809785219775675"/>
          <c:h val="0.799408251365469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Mode d'exercice</c:v>
                </c:pt>
              </c:strCache>
            </c:strRef>
          </c:tx>
          <c:dPt>
            <c:idx val="0"/>
            <c:bubble3D val="0"/>
            <c:spPr>
              <a:solidFill>
                <a:srgbClr val="5B020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2-4CAF-8F76-AE216399DD7D}"/>
              </c:ext>
            </c:extLst>
          </c:dPt>
          <c:dPt>
            <c:idx val="1"/>
            <c:bubble3D val="0"/>
            <c:spPr>
              <a:solidFill>
                <a:srgbClr val="9503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2-4CAF-8F76-AE216399DD7D}"/>
              </c:ext>
            </c:extLst>
          </c:dPt>
          <c:dPt>
            <c:idx val="2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2-4CAF-8F76-AE216399DD7D}"/>
              </c:ext>
            </c:extLst>
          </c:dPt>
          <c:dPt>
            <c:idx val="3"/>
            <c:bubble3D val="0"/>
            <c:spPr>
              <a:solidFill>
                <a:srgbClr val="FFD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2-4CAF-8F76-AE216399DD7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C82-4CAF-8F76-AE216399D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Salarié en CDI</c:v>
                </c:pt>
                <c:pt idx="1">
                  <c:v>Salarié en CDD</c:v>
                </c:pt>
                <c:pt idx="2">
                  <c:v>Libéral / indépendant</c:v>
                </c:pt>
                <c:pt idx="3">
                  <c:v>Intérim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0.67</c:v>
                </c:pt>
                <c:pt idx="1">
                  <c:v>7.0000000000000007E-2</c:v>
                </c:pt>
                <c:pt idx="2">
                  <c:v>0.2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82-4CAF-8F76-AE216399D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0.1380918162722217"/>
          <c:w val="0.54809785219775675"/>
          <c:h val="0.799408251365469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Mode d'exercice</c:v>
                </c:pt>
              </c:strCache>
            </c:strRef>
          </c:tx>
          <c:dPt>
            <c:idx val="0"/>
            <c:bubble3D val="0"/>
            <c:spPr>
              <a:solidFill>
                <a:srgbClr val="5F67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CF-4F50-90B0-D75B44302755}"/>
              </c:ext>
            </c:extLst>
          </c:dPt>
          <c:dPt>
            <c:idx val="1"/>
            <c:bubble3D val="0"/>
            <c:spPr>
              <a:solidFill>
                <a:srgbClr val="7490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CF-4F50-90B0-D75B44302755}"/>
              </c:ext>
            </c:extLst>
          </c:dPt>
          <c:dPt>
            <c:idx val="2"/>
            <c:bubble3D val="0"/>
            <c:spPr>
              <a:solidFill>
                <a:srgbClr val="E0CE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CF-4F50-90B0-D75B443027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Privé à but lucratif </c:v>
                </c:pt>
                <c:pt idx="1">
                  <c:v>Privé à but non lucratif </c:v>
                </c:pt>
                <c:pt idx="2">
                  <c:v>Public 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0.24</c:v>
                </c:pt>
                <c:pt idx="1">
                  <c:v>0.3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CF-4F50-90B0-D75B44302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0.32</c:v>
                </c:pt>
                <c:pt idx="1">
                  <c:v>0.27</c:v>
                </c:pt>
                <c:pt idx="2">
                  <c:v>0.25</c:v>
                </c:pt>
                <c:pt idx="3">
                  <c:v>0.22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B-48C8-B97E-88ADA8E4CD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0.1380918162722217"/>
          <c:w val="0.54809785219775675"/>
          <c:h val="0.799408251365469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Mode d'exercice</c:v>
                </c:pt>
              </c:strCache>
            </c:strRef>
          </c:tx>
          <c:dPt>
            <c:idx val="0"/>
            <c:bubble3D val="0"/>
            <c:spPr>
              <a:solidFill>
                <a:srgbClr val="5B020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2-4CAF-8F76-AE216399DD7D}"/>
              </c:ext>
            </c:extLst>
          </c:dPt>
          <c:dPt>
            <c:idx val="1"/>
            <c:bubble3D val="0"/>
            <c:spPr>
              <a:solidFill>
                <a:srgbClr val="9503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2-4CAF-8F76-AE216399DD7D}"/>
              </c:ext>
            </c:extLst>
          </c:dPt>
          <c:dPt>
            <c:idx val="2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2-4CAF-8F76-AE216399DD7D}"/>
              </c:ext>
            </c:extLst>
          </c:dPt>
          <c:dPt>
            <c:idx val="3"/>
            <c:bubble3D val="0"/>
            <c:spPr>
              <a:solidFill>
                <a:srgbClr val="FFD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2-4CAF-8F76-AE216399DD7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C82-4CAF-8F76-AE216399D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Salarié en CDI</c:v>
                </c:pt>
                <c:pt idx="1">
                  <c:v>Salarié en CDD</c:v>
                </c:pt>
                <c:pt idx="2">
                  <c:v>Libéral / indépendant</c:v>
                </c:pt>
                <c:pt idx="3">
                  <c:v>Intérim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0.67</c:v>
                </c:pt>
                <c:pt idx="1">
                  <c:v>7.0000000000000007E-2</c:v>
                </c:pt>
                <c:pt idx="2">
                  <c:v>0.2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82-4CAF-8F76-AE216399D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</c:v>
                </c:pt>
                <c:pt idx="1">
                  <c:v>0.04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E-4FE2-B128-FB139209DC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329737229775045"/>
          <c:y val="9.2187767245849622E-2"/>
          <c:w val="0.34836732023250871"/>
          <c:h val="0.771220086044940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Rurale</c:v>
                </c:pt>
              </c:strCache>
            </c:strRef>
          </c:tx>
          <c:spPr>
            <a:solidFill>
              <a:srgbClr val="E2C1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4-4411-A504-F2E15CCD1FC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&lt;20 000 habs</c:v>
                </c:pt>
              </c:strCache>
            </c:strRef>
          </c:tx>
          <c:spPr>
            <a:solidFill>
              <a:srgbClr val="9479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4-4411-A504-F2E15CCD1FC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20 000 à 99 000 habs</c:v>
                </c:pt>
              </c:strCache>
            </c:strRef>
          </c:tx>
          <c:spPr>
            <a:solidFill>
              <a:srgbClr val="DCCC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4-4411-A504-F2E15CCD1FC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&gt;100 000 habs</c:v>
                </c:pt>
              </c:strCache>
            </c:strRef>
          </c:tx>
          <c:spPr>
            <a:solidFill>
              <a:srgbClr val="8735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4-4411-A504-F2E15CCD1FC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Agglomération parisienne</c:v>
                </c:pt>
              </c:strCache>
            </c:strRef>
          </c:tx>
          <c:spPr>
            <a:solidFill>
              <a:srgbClr val="A86C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4-4411-A504-F2E15CCD1F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3189552"/>
        <c:axId val="493767200"/>
      </c:barChart>
      <c:catAx>
        <c:axId val="41318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3767200"/>
        <c:crosses val="autoZero"/>
        <c:auto val="1"/>
        <c:lblAlgn val="ctr"/>
        <c:lblOffset val="100"/>
        <c:noMultiLvlLbl val="0"/>
      </c:catAx>
      <c:valAx>
        <c:axId val="49376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318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25988198514873"/>
          <c:y val="7.2578812147916005E-2"/>
          <c:w val="0.34193769572673899"/>
          <c:h val="0.80498068003903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8B8B8D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fr-FR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</c:v>
                </c:pt>
                <c:pt idx="1">
                  <c:v>0.71</c:v>
                </c:pt>
                <c:pt idx="2">
                  <c:v>0.81</c:v>
                </c:pt>
                <c:pt idx="3">
                  <c:v>0.64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E-4FE2-B128-FB139209DC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6.1847871551223621E-2"/>
          <c:w val="0.67828652946221846"/>
          <c:h val="0.848816313985897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0.08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E-4FE2-B128-FB139209DC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6.1847871551223621E-2"/>
          <c:w val="0.67828652946221846"/>
          <c:h val="0.848816313985897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</c:v>
                </c:pt>
                <c:pt idx="1">
                  <c:v>0.17</c:v>
                </c:pt>
                <c:pt idx="2">
                  <c:v>0.11</c:v>
                </c:pt>
                <c:pt idx="3">
                  <c:v>0.21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3-4FF7-94E6-0AA00B3D8C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22120192678087"/>
          <c:y val="0.22605620797603979"/>
          <c:w val="0.48774447041041313"/>
          <c:h val="0.5944844621179025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89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64-429B-9133-69C10DCA6D1F}"/>
              </c:ext>
            </c:extLst>
          </c:dPt>
          <c:dPt>
            <c:idx val="1"/>
            <c:bubble3D val="0"/>
            <c:spPr>
              <a:solidFill>
                <a:srgbClr val="B9E1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64-429B-9133-69C10DCA6D1F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64-429B-9133-69C10DCA6D1F}"/>
              </c:ext>
            </c:extLst>
          </c:dPt>
          <c:dPt>
            <c:idx val="3"/>
            <c:bubble3D val="0"/>
            <c:spPr>
              <a:solidFill>
                <a:srgbClr val="B715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64-429B-9133-69C10DCA6D1F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64-429B-9133-69C10DCA6D1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64-429B-9133-69C10DCA6D1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64-429B-9133-69C10DCA6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Pour moi, l’intérim apporte davantage de liberté dans l’organisation de ma vie quitte à avoir moins de stabilité </c:v>
                </c:pt>
                <c:pt idx="1">
                  <c:v>Pour moi, le CDI apporte plus de sécurité quitte à avoir moins de flexibilité pour mon organisation</c:v>
                </c:pt>
                <c:pt idx="2">
                  <c:v>Pour le travail en équipe, l’intérim apporte de l’oxygène dans les équipes et permet de sortir des routines</c:v>
                </c:pt>
                <c:pt idx="3">
                  <c:v>J’y suis défavorable car il fragilise les équipes en introduisant des personnels moins impliqués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0.35</c:v>
                </c:pt>
                <c:pt idx="2">
                  <c:v>0.2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4-429B-9133-69C10DCA6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0.23</c:v>
                </c:pt>
                <c:pt idx="1">
                  <c:v>0.18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8-481A-B449-1DA34F2A9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0.36</c:v>
                </c:pt>
                <c:pt idx="1">
                  <c:v>0.37</c:v>
                </c:pt>
                <c:pt idx="2">
                  <c:v>0.42</c:v>
                </c:pt>
                <c:pt idx="3">
                  <c:v>0.36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B-45F5-82C5-6CEC8FA0B5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0.27</c:v>
                </c:pt>
                <c:pt idx="1">
                  <c:v>0.18</c:v>
                </c:pt>
                <c:pt idx="2">
                  <c:v>0.16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D-4BA5-9C9C-EE3087629C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7663880210532"/>
          <c:y val="0.12548403873567421"/>
          <c:w val="0.3208320556520915"/>
          <c:h val="0.7490319225286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 </c:v>
                </c:pt>
                <c:pt idx="1">
                  <c:v>25-34 ans </c:v>
                </c:pt>
                <c:pt idx="2">
                  <c:v>35-49 ans </c:v>
                </c:pt>
                <c:pt idx="3">
                  <c:v>50-64 ans </c:v>
                </c:pt>
                <c:pt idx="4">
                  <c:v>65-99 ans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0.15</c:v>
                </c:pt>
                <c:pt idx="1">
                  <c:v>0.26</c:v>
                </c:pt>
                <c:pt idx="2">
                  <c:v>0.34</c:v>
                </c:pt>
                <c:pt idx="3">
                  <c:v>0.32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3-48E0-827D-F2CE050D5E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06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89988881278"/>
          <c:y val="4.1883964023241398E-2"/>
          <c:w val="0.56223276755335749"/>
          <c:h val="0.8200242197045368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Lieu d'exercice</c:v>
                </c:pt>
              </c:strCache>
            </c:strRef>
          </c:tx>
          <c:dPt>
            <c:idx val="0"/>
            <c:bubble3D val="0"/>
            <c:spPr>
              <a:solidFill>
                <a:srgbClr val="FFD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09-4F02-8841-890DDBEC1E18}"/>
              </c:ext>
            </c:extLst>
          </c:dPt>
          <c:dPt>
            <c:idx val="1"/>
            <c:bubble3D val="0"/>
            <c:spPr>
              <a:solidFill>
                <a:srgbClr val="E0CE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09-4F02-8841-890DDBEC1E18}"/>
              </c:ext>
            </c:extLst>
          </c:dPt>
          <c:dPt>
            <c:idx val="2"/>
            <c:bubble3D val="0"/>
            <c:spPr>
              <a:solidFill>
                <a:srgbClr val="9503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09-4F02-8841-890DDBEC1E18}"/>
              </c:ext>
            </c:extLst>
          </c:dPt>
          <c:dPt>
            <c:idx val="3"/>
            <c:bubble3D val="0"/>
            <c:spPr>
              <a:solidFill>
                <a:srgbClr val="5F67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09-4F02-8841-890DDBEC1E18}"/>
              </c:ext>
            </c:extLst>
          </c:dPt>
          <c:dPt>
            <c:idx val="4"/>
            <c:bubble3D val="0"/>
            <c:spPr>
              <a:solidFill>
                <a:srgbClr val="E362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09-4F02-8841-890DDBEC1E18}"/>
              </c:ext>
            </c:extLst>
          </c:dPt>
          <c:dPt>
            <c:idx val="5"/>
            <c:bubble3D val="0"/>
            <c:spPr>
              <a:solidFill>
                <a:srgbClr val="7490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09-4F02-8841-890DDBEC1E18}"/>
              </c:ext>
            </c:extLst>
          </c:dPt>
          <c:dPt>
            <c:idx val="6"/>
            <c:bubble3D val="0"/>
            <c:spPr>
              <a:solidFill>
                <a:srgbClr val="383F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09-4F02-8841-890DDBEC1E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ED1-47CC-BCDB-CB71A88A0A43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09-4F02-8841-890DDBEC1E18}"/>
              </c:ext>
            </c:extLst>
          </c:dPt>
          <c:dLbls>
            <c:dLbl>
              <c:idx val="0"/>
              <c:layout>
                <c:manualLayout>
                  <c:x val="-9.4232769037338928E-3"/>
                  <c:y val="0.1374397889271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9-4F02-8841-890DDBEC1E18}"/>
                </c:ext>
              </c:extLst>
            </c:dLbl>
            <c:dLbl>
              <c:idx val="1"/>
              <c:layout>
                <c:manualLayout>
                  <c:x val="9.4234624013106519E-3"/>
                  <c:y val="-1.3743708341945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15321432056131"/>
                      <c:h val="0.141631702489391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09-4F02-8841-890DDBEC1E18}"/>
                </c:ext>
              </c:extLst>
            </c:dLbl>
            <c:dLbl>
              <c:idx val="8"/>
              <c:layout>
                <c:manualLayout>
                  <c:x val="-4.711638451866903E-3"/>
                  <c:y val="-1.37439788927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809-4F02-8841-890DDBEC1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Agriculteur / exploitant</c:v>
                </c:pt>
                <c:pt idx="1">
                  <c:v>Artisan, commerçant, chef d'entreprise</c:v>
                </c:pt>
                <c:pt idx="2">
                  <c:v>Cadre et profession intelectuelle supérieure</c:v>
                </c:pt>
                <c:pt idx="3">
                  <c:v>Profession intermédiaire</c:v>
                </c:pt>
                <c:pt idx="4">
                  <c:v>Employé</c:v>
                </c:pt>
                <c:pt idx="5">
                  <c:v>Ouvrier </c:v>
                </c:pt>
                <c:pt idx="6">
                  <c:v>Retraité </c:v>
                </c:pt>
                <c:pt idx="7">
                  <c:v>Etudiant </c:v>
                </c:pt>
                <c:pt idx="8">
                  <c:v>Sans emploi 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0.01</c:v>
                </c:pt>
                <c:pt idx="1">
                  <c:v>0.04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0.26</c:v>
                </c:pt>
                <c:pt idx="5">
                  <c:v>0.04</c:v>
                </c:pt>
                <c:pt idx="6">
                  <c:v>0.26</c:v>
                </c:pt>
                <c:pt idx="7">
                  <c:v>0.06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809-4F02-8841-890DDBEC1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90322181819514"/>
          <c:y val="5.2659585495808653E-2"/>
          <c:w val="0.48252050857219453"/>
          <c:h val="0.87127656878802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488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503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2-4CCE-AB29-6D58D5353D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488C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Expérience pro. dans les métiers du soin et médico-sociaux</c:v>
                </c:pt>
                <c:pt idx="1">
                  <c:v>Expérience pro. dans d’autres métiers liés au grand-âge</c:v>
                </c:pt>
                <c:pt idx="2">
                  <c:v>Familiale, proches-aidants</c:v>
                </c:pt>
                <c:pt idx="3">
                  <c:v>Bénévolat, voisinage</c:v>
                </c:pt>
                <c:pt idx="4">
                  <c:v>Pas d’expérience significative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0.24</c:v>
                </c:pt>
                <c:pt idx="1">
                  <c:v>0.09</c:v>
                </c:pt>
                <c:pt idx="2">
                  <c:v>0.59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2-4CCE-AB29-6D58D5353D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9267664"/>
        <c:axId val="469278640"/>
      </c:barChart>
      <c:catAx>
        <c:axId val="46926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469278640"/>
        <c:crosses val="autoZero"/>
        <c:auto val="1"/>
        <c:lblAlgn val="ctr"/>
        <c:lblOffset val="100"/>
        <c:noMultiLvlLbl val="0"/>
      </c:catAx>
      <c:valAx>
        <c:axId val="4692786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4692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0.04869</cdr:x>
      <cdr:y>0.3987</cdr:y>
    </cdr:from>
    <cdr:to>
      <cdr:x>0.91922</cdr:x>
      <cdr:y>0.58471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DA6CD091-997A-B011-02B2-3DD5EFAA43AB}"/>
            </a:ext>
          </a:extLst>
        </cdr:cNvPr>
        <cdr:cNvSpPr/>
      </cdr:nvSpPr>
      <cdr:spPr>
        <a:xfrm xmlns:a="http://schemas.openxmlformats.org/drawingml/2006/main">
          <a:off x="170334" y="865393"/>
          <a:ext cx="3045617" cy="403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BDA6F-8243-409C-A36A-8AE3D4110D53}" type="datetimeFigureOut">
              <a:rPr lang="fr-FR" smtClean="0"/>
              <a:t>04/10/2022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63B57-32F0-474B-829C-78BEDBC43F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72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63B57-32F0-474B-829C-78BEDBC43FB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75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63B57-32F0-474B-829C-78BEDBC43FB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89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63B57-32F0-474B-829C-78BEDBC43FB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73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63B57-32F0-474B-829C-78BEDBC43FB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15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63B57-32F0-474B-829C-78BEDBC43FB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3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654FA8-6411-4E6C-9290-215116934255}"/>
              </a:ext>
            </a:extLst>
          </p:cNvPr>
          <p:cNvSpPr/>
          <p:nvPr userDrawn="1"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07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3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73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917907" y="6688534"/>
            <a:ext cx="356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182F"/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77900" eaLnBrk="0" hangingPunct="0">
              <a:lnSpc>
                <a:spcPct val="100000"/>
              </a:lnSpc>
              <a:buClrTx/>
              <a:buFontTx/>
              <a:buNone/>
            </a:pPr>
            <a:fld id="{254B870B-1969-463C-A43D-75E2C2F82CA0}" type="slidenum">
              <a:rPr lang="fr-FR" sz="800" b="0" kern="1200">
                <a:solidFill>
                  <a:srgbClr val="777777"/>
                </a:solidFill>
                <a:effectLst/>
                <a:latin typeface="+mj-lt"/>
                <a:ea typeface="+mn-ea"/>
                <a:cs typeface="+mn-cs"/>
              </a:rPr>
              <a:pPr algn="ctr" defTabSz="977900" eaLnBrk="0" hangingPunct="0">
                <a:lnSpc>
                  <a:spcPct val="100000"/>
                </a:lnSpc>
                <a:buClrTx/>
                <a:buFontTx/>
                <a:buNone/>
              </a:pPr>
              <a:t>‹N°›</a:t>
            </a:fld>
            <a:endParaRPr lang="fr-FR" sz="800" b="0" kern="1200" dirty="0">
              <a:solidFill>
                <a:srgbClr val="777777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5944625" y="6544394"/>
            <a:ext cx="269383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42925" lvl="1" indent="-200025" algn="l" defTabSz="977704" rtl="0" eaLnBrk="1" latinLnBrk="0" hangingPunct="1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/>
              <a:t>Modifiez les styles du texte du masque</a:t>
            </a:r>
          </a:p>
          <a:p>
            <a:pPr marL="992188" lvl="2" indent="-182563" algn="l" defTabSz="977704" rtl="0" eaLnBrk="1" latinLnBrk="0" hangingPunct="1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/>
              <a:t>Deuxième niveau</a:t>
            </a:r>
          </a:p>
          <a:p>
            <a:pPr marL="1258888" lvl="3" indent="-184150" algn="l" defTabSz="914400" rtl="0" eaLnBrk="1" latinLnBrk="0" hangingPunct="1">
              <a:lnSpc>
                <a:spcPct val="130000"/>
              </a:lnSpc>
              <a:spcBef>
                <a:spcPts val="84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fr-FR"/>
              <a:t>Troisième niveau</a:t>
            </a:r>
          </a:p>
        </p:txBody>
      </p:sp>
      <p:pic>
        <p:nvPicPr>
          <p:cNvPr id="11" name="Picture 2" descr="S:\Docs Secrétariat\Chartes graphiques\Logos\Stethos\Logo Stethos 2018\stethos-logo-2008-baseline-modifiée-bleu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567518"/>
            <a:ext cx="1168997" cy="2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44134" y="6560393"/>
            <a:ext cx="87079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fr-FR" sz="800" b="0" dirty="0">
                <a:solidFill>
                  <a:srgbClr val="777777"/>
                </a:solidFill>
                <a:effectLst/>
                <a:latin typeface="Calibri Light" panose="020F0302020204030204" pitchFamily="34" charset="0"/>
              </a:rPr>
              <a:t>STF220702 – Attractivité des métiers du grand âge </a:t>
            </a:r>
            <a:r>
              <a:rPr lang="fr-FR" sz="800" b="0" baseline="0" dirty="0">
                <a:solidFill>
                  <a:srgbClr val="777777"/>
                </a:solidFill>
                <a:effectLst/>
                <a:latin typeface="Calibri Light" panose="020F0302020204030204" pitchFamily="34" charset="0"/>
              </a:rPr>
              <a:t>- </a:t>
            </a:r>
            <a:r>
              <a:rPr lang="fr-FR" sz="800" b="0" dirty="0">
                <a:solidFill>
                  <a:srgbClr val="777777"/>
                </a:solidFill>
                <a:effectLst/>
                <a:latin typeface="Calibri Light" panose="020F0302020204030204" pitchFamily="34" charset="0"/>
              </a:rPr>
              <a:t>Synthèse des résultats &amp; recommandations</a:t>
            </a:r>
            <a:r>
              <a:rPr lang="fr-FR" sz="800" b="0" baseline="0" dirty="0">
                <a:solidFill>
                  <a:srgbClr val="777777"/>
                </a:solidFill>
                <a:effectLst/>
                <a:latin typeface="Calibri Light" panose="020F0302020204030204" pitchFamily="34" charset="0"/>
              </a:rPr>
              <a:t> – 09.2022</a:t>
            </a:r>
            <a:endParaRPr lang="fr-FR" sz="80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9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49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45720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1400" b="1" kern="1200" dirty="0" smtClean="0">
          <a:solidFill>
            <a:srgbClr val="003366"/>
          </a:solidFill>
          <a:latin typeface="Calibri Light" panose="020F0302020204030204" pitchFamily="34" charset="0"/>
          <a:ea typeface="+mn-ea"/>
          <a:cs typeface="+mn-cs"/>
        </a:defRPr>
      </a:lvl2pPr>
      <a:lvl3pPr marL="1152525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1200" kern="1200" dirty="0" smtClean="0">
          <a:solidFill>
            <a:srgbClr val="003366"/>
          </a:solidFill>
          <a:latin typeface="Calibri Light" panose="020F0302020204030204" pitchFamily="34" charset="0"/>
          <a:ea typeface="+mn-ea"/>
          <a:cs typeface="+mn-cs"/>
        </a:defRPr>
      </a:lvl3pPr>
      <a:lvl4pPr marL="1417638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1200" kern="1200" dirty="0" smtClean="0">
          <a:solidFill>
            <a:srgbClr val="003366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chart" Target="../charts/chart1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4.xml"/><Relationship Id="rId11" Type="http://schemas.openxmlformats.org/officeDocument/2006/relationships/chart" Target="../charts/chart15.xml"/><Relationship Id="rId5" Type="http://schemas.openxmlformats.org/officeDocument/2006/relationships/chart" Target="../charts/chart13.xml"/><Relationship Id="rId10" Type="http://schemas.openxmlformats.org/officeDocument/2006/relationships/image" Target="../media/image13.svg"/><Relationship Id="rId4" Type="http://schemas.openxmlformats.org/officeDocument/2006/relationships/chart" Target="../charts/chart12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Relationship Id="rId9" Type="http://schemas.openxmlformats.org/officeDocument/2006/relationships/chart" Target="../charts/char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7" Type="http://schemas.openxmlformats.org/officeDocument/2006/relationships/chart" Target="../charts/chart61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67.xml"/><Relationship Id="rId7" Type="http://schemas.openxmlformats.org/officeDocument/2006/relationships/image" Target="../media/image13.svg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chart" Target="../charts/chart69.xml"/><Relationship Id="rId7" Type="http://schemas.openxmlformats.org/officeDocument/2006/relationships/image" Target="../media/image14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7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836FEDD-7703-457F-8C9F-E590BC501461}"/>
              </a:ext>
            </a:extLst>
          </p:cNvPr>
          <p:cNvCxnSpPr>
            <a:cxnSpLocks/>
          </p:cNvCxnSpPr>
          <p:nvPr/>
        </p:nvCxnSpPr>
        <p:spPr>
          <a:xfrm>
            <a:off x="1782169" y="-18473"/>
            <a:ext cx="0" cy="1228437"/>
          </a:xfrm>
          <a:prstGeom prst="line">
            <a:avLst/>
          </a:prstGeom>
          <a:ln w="12700">
            <a:solidFill>
              <a:srgbClr val="004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038BE88-8EE9-4443-AE11-D1A33C38469D}"/>
              </a:ext>
            </a:extLst>
          </p:cNvPr>
          <p:cNvCxnSpPr>
            <a:cxnSpLocks/>
          </p:cNvCxnSpPr>
          <p:nvPr/>
        </p:nvCxnSpPr>
        <p:spPr>
          <a:xfrm>
            <a:off x="290495" y="-9237"/>
            <a:ext cx="0" cy="3084946"/>
          </a:xfrm>
          <a:prstGeom prst="line">
            <a:avLst/>
          </a:prstGeom>
          <a:ln w="12700">
            <a:solidFill>
              <a:srgbClr val="0A5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9C92EDF-77D4-4726-BD26-D0228BF0D9ED}"/>
              </a:ext>
            </a:extLst>
          </p:cNvPr>
          <p:cNvCxnSpPr>
            <a:cxnSpLocks/>
          </p:cNvCxnSpPr>
          <p:nvPr/>
        </p:nvCxnSpPr>
        <p:spPr>
          <a:xfrm>
            <a:off x="2183944" y="-9237"/>
            <a:ext cx="0" cy="2988000"/>
          </a:xfrm>
          <a:prstGeom prst="line">
            <a:avLst/>
          </a:prstGeom>
          <a:ln w="12700">
            <a:solidFill>
              <a:srgbClr val="008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DB19D00-4E32-405F-A41F-6409506FC7D4}"/>
              </a:ext>
            </a:extLst>
          </p:cNvPr>
          <p:cNvCxnSpPr>
            <a:cxnSpLocks/>
          </p:cNvCxnSpPr>
          <p:nvPr/>
        </p:nvCxnSpPr>
        <p:spPr>
          <a:xfrm>
            <a:off x="2552938" y="2287089"/>
            <a:ext cx="0" cy="4561674"/>
          </a:xfrm>
          <a:prstGeom prst="line">
            <a:avLst/>
          </a:prstGeom>
          <a:ln w="12700">
            <a:solidFill>
              <a:srgbClr val="00B6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E93464F-EDC2-4C2D-A249-6B91499C1AB5}"/>
              </a:ext>
            </a:extLst>
          </p:cNvPr>
          <p:cNvCxnSpPr>
            <a:cxnSpLocks/>
          </p:cNvCxnSpPr>
          <p:nvPr/>
        </p:nvCxnSpPr>
        <p:spPr>
          <a:xfrm>
            <a:off x="2909006" y="-4619"/>
            <a:ext cx="0" cy="1722583"/>
          </a:xfrm>
          <a:prstGeom prst="line">
            <a:avLst/>
          </a:prstGeom>
          <a:ln w="12700">
            <a:solidFill>
              <a:srgbClr val="004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2EE0DB3-28FD-439A-97A9-19D2B51F2ACC}"/>
              </a:ext>
            </a:extLst>
          </p:cNvPr>
          <p:cNvCxnSpPr>
            <a:cxnSpLocks/>
          </p:cNvCxnSpPr>
          <p:nvPr/>
        </p:nvCxnSpPr>
        <p:spPr>
          <a:xfrm>
            <a:off x="1047876" y="3731492"/>
            <a:ext cx="0" cy="3118653"/>
          </a:xfrm>
          <a:prstGeom prst="line">
            <a:avLst/>
          </a:prstGeom>
          <a:ln w="12700">
            <a:solidFill>
              <a:srgbClr val="004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49;p40">
            <a:extLst>
              <a:ext uri="{FF2B5EF4-FFF2-40B4-BE49-F238E27FC236}">
                <a16:creationId xmlns:a16="http://schemas.microsoft.com/office/drawing/2014/main" id="{85072DCD-5974-4266-8E4A-BB7305341E76}"/>
              </a:ext>
            </a:extLst>
          </p:cNvPr>
          <p:cNvSpPr txBox="1">
            <a:spLocks/>
          </p:cNvSpPr>
          <p:nvPr/>
        </p:nvSpPr>
        <p:spPr>
          <a:xfrm>
            <a:off x="3941767" y="2755557"/>
            <a:ext cx="6379537" cy="1307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ATTRACTIVITE DES METIERS DU GRAND AGE</a:t>
            </a:r>
          </a:p>
        </p:txBody>
      </p:sp>
      <p:sp>
        <p:nvSpPr>
          <p:cNvPr id="39" name="Google Shape;251;p40">
            <a:extLst>
              <a:ext uri="{FF2B5EF4-FFF2-40B4-BE49-F238E27FC236}">
                <a16:creationId xmlns:a16="http://schemas.microsoft.com/office/drawing/2014/main" id="{F683B56D-44E6-4869-A6C0-D11D4F2657E5}"/>
              </a:ext>
            </a:extLst>
          </p:cNvPr>
          <p:cNvSpPr txBox="1">
            <a:spLocks/>
          </p:cNvSpPr>
          <p:nvPr/>
        </p:nvSpPr>
        <p:spPr>
          <a:xfrm>
            <a:off x="3980823" y="2191965"/>
            <a:ext cx="5504925" cy="538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400" b="1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52525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1200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17638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200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606060"/>
                </a:solidFill>
              </a:rPr>
              <a:t>RESULTATS ENQUETE</a:t>
            </a:r>
          </a:p>
        </p:txBody>
      </p:sp>
      <p:cxnSp>
        <p:nvCxnSpPr>
          <p:cNvPr id="42" name="Google Shape;255;p40">
            <a:extLst>
              <a:ext uri="{FF2B5EF4-FFF2-40B4-BE49-F238E27FC236}">
                <a16:creationId xmlns:a16="http://schemas.microsoft.com/office/drawing/2014/main" id="{2BA37192-70B0-43A9-860F-35F6486F242F}"/>
              </a:ext>
            </a:extLst>
          </p:cNvPr>
          <p:cNvCxnSpPr>
            <a:cxnSpLocks/>
          </p:cNvCxnSpPr>
          <p:nvPr/>
        </p:nvCxnSpPr>
        <p:spPr>
          <a:xfrm>
            <a:off x="4103186" y="2774029"/>
            <a:ext cx="3878848" cy="0"/>
          </a:xfrm>
          <a:prstGeom prst="straightConnector1">
            <a:avLst/>
          </a:prstGeom>
          <a:noFill/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09BFC71E-D6FF-41E3-BB4D-E7A0FE52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5" y="816532"/>
            <a:ext cx="2731605" cy="3330596"/>
          </a:xfrm>
          <a:prstGeom prst="rect">
            <a:avLst/>
          </a:prstGeom>
        </p:spPr>
      </p:pic>
      <p:pic>
        <p:nvPicPr>
          <p:cNvPr id="44" name="Picture 2" descr="S:\Docs Secrétariat\Chartes graphiques\Logos\Stethos\Logo Stethos 2018\stethos-logo-2008-baseline-modifiée-bleu.png">
            <a:extLst>
              <a:ext uri="{FF2B5EF4-FFF2-40B4-BE49-F238E27FC236}">
                <a16:creationId xmlns:a16="http://schemas.microsoft.com/office/drawing/2014/main" id="{DF783C86-48F6-421E-8955-35358ED2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04" y="6410659"/>
            <a:ext cx="1760123" cy="3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arallélogramme 44">
            <a:extLst>
              <a:ext uri="{FF2B5EF4-FFF2-40B4-BE49-F238E27FC236}">
                <a16:creationId xmlns:a16="http://schemas.microsoft.com/office/drawing/2014/main" id="{0F54C31D-BA50-4EA0-83B6-16CEAE1DB04D}"/>
              </a:ext>
            </a:extLst>
          </p:cNvPr>
          <p:cNvSpPr/>
          <p:nvPr/>
        </p:nvSpPr>
        <p:spPr>
          <a:xfrm rot="9975963">
            <a:off x="883217" y="5200933"/>
            <a:ext cx="1835658" cy="1103495"/>
          </a:xfrm>
          <a:prstGeom prst="parallelogram">
            <a:avLst/>
          </a:prstGeom>
          <a:solidFill>
            <a:srgbClr val="00B7E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B801732-AA9F-4114-82B1-93E98BAF7F88}"/>
              </a:ext>
            </a:extLst>
          </p:cNvPr>
          <p:cNvSpPr txBox="1"/>
          <p:nvPr/>
        </p:nvSpPr>
        <p:spPr>
          <a:xfrm>
            <a:off x="997849" y="5365318"/>
            <a:ext cx="161539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Luc BARTHÉLÉMY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Directeur Général </a:t>
            </a:r>
            <a:br>
              <a:rPr lang="fr-FR" sz="11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</a:br>
            <a:r>
              <a:rPr lang="fr-FR" sz="1100" b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Bertrand DE BUHREN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Chef de Projet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0C85214-C9EC-4278-8B9D-B206D619D421}"/>
              </a:ext>
            </a:extLst>
          </p:cNvPr>
          <p:cNvSpPr txBox="1"/>
          <p:nvPr/>
        </p:nvSpPr>
        <p:spPr>
          <a:xfrm>
            <a:off x="5911709" y="381750"/>
            <a:ext cx="5289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Arial" charset="0"/>
              </a:rPr>
              <a:t>Cercle Vulnérabilités et Société / Appel Médical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9D8709E-C643-492C-B980-96E8841119C5}"/>
              </a:ext>
            </a:extLst>
          </p:cNvPr>
          <p:cNvCxnSpPr>
            <a:cxnSpLocks/>
          </p:cNvCxnSpPr>
          <p:nvPr/>
        </p:nvCxnSpPr>
        <p:spPr>
          <a:xfrm>
            <a:off x="11972643" y="-14250"/>
            <a:ext cx="0" cy="7920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26476AE5-AFB7-4A3D-8D7B-E04C4923BD87}"/>
              </a:ext>
            </a:extLst>
          </p:cNvPr>
          <p:cNvSpPr txBox="1">
            <a:spLocks/>
          </p:cNvSpPr>
          <p:nvPr/>
        </p:nvSpPr>
        <p:spPr>
          <a:xfrm>
            <a:off x="2488381" y="818083"/>
            <a:ext cx="7177530" cy="716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176213" indent="-176213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166688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17780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74625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24237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000" b="1" dirty="0">
                <a:solidFill>
                  <a:srgbClr val="606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1 660 répondants ont indiqué considéré le grand âge comme une chance, 340 comme un fardeau</a:t>
            </a:r>
            <a:endParaRPr lang="fr-FR" b="1" dirty="0">
              <a:solidFill>
                <a:srgbClr val="606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7237D6C-5986-4B69-98EC-B2C34219ECBA}"/>
              </a:ext>
            </a:extLst>
          </p:cNvPr>
          <p:cNvSpPr/>
          <p:nvPr/>
        </p:nvSpPr>
        <p:spPr>
          <a:xfrm>
            <a:off x="209614" y="1684346"/>
            <a:ext cx="3039489" cy="281379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SEXE DES PARTICIPANTS </a:t>
            </a:r>
          </a:p>
        </p:txBody>
      </p:sp>
      <p:sp>
        <p:nvSpPr>
          <p:cNvPr id="57" name="Google Shape;223;p38">
            <a:extLst>
              <a:ext uri="{FF2B5EF4-FFF2-40B4-BE49-F238E27FC236}">
                <a16:creationId xmlns:a16="http://schemas.microsoft.com/office/drawing/2014/main" id="{393089EF-94BC-4EB3-82DF-0D645CA7E2F5}"/>
              </a:ext>
            </a:extLst>
          </p:cNvPr>
          <p:cNvSpPr/>
          <p:nvPr/>
        </p:nvSpPr>
        <p:spPr>
          <a:xfrm>
            <a:off x="4906" y="363187"/>
            <a:ext cx="5361000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7A0DBA9-699F-47B3-BB23-43640BF30ED1}"/>
              </a:ext>
            </a:extLst>
          </p:cNvPr>
          <p:cNvSpPr txBox="1"/>
          <p:nvPr/>
        </p:nvSpPr>
        <p:spPr>
          <a:xfrm>
            <a:off x="262786" y="148922"/>
            <a:ext cx="1181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24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PROFIL DES PARTICIPANTS </a:t>
            </a:r>
            <a:r>
              <a:rPr lang="fr-FR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– considère le GA comme une chance ou un fardeau</a:t>
            </a:r>
            <a:endParaRPr lang="fr-FR" sz="24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B030BA-EC4E-290F-E1E5-C85E9CB6157C}"/>
              </a:ext>
            </a:extLst>
          </p:cNvPr>
          <p:cNvSpPr/>
          <p:nvPr/>
        </p:nvSpPr>
        <p:spPr>
          <a:xfrm>
            <a:off x="4400587" y="1685240"/>
            <a:ext cx="270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ÂGE DES PARTICIPANTS </a:t>
            </a:r>
          </a:p>
        </p:txBody>
      </p:sp>
      <p:graphicFrame>
        <p:nvGraphicFramePr>
          <p:cNvPr id="74" name="Graphique 73">
            <a:extLst>
              <a:ext uri="{FF2B5EF4-FFF2-40B4-BE49-F238E27FC236}">
                <a16:creationId xmlns:a16="http://schemas.microsoft.com/office/drawing/2014/main" id="{46B0415D-83AF-739B-8B29-D4A864959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774127"/>
              </p:ext>
            </p:extLst>
          </p:nvPr>
        </p:nvGraphicFramePr>
        <p:xfrm>
          <a:off x="4359481" y="2420443"/>
          <a:ext cx="2700204" cy="138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Tableau 74">
            <a:extLst>
              <a:ext uri="{FF2B5EF4-FFF2-40B4-BE49-F238E27FC236}">
                <a16:creationId xmlns:a16="http://schemas.microsoft.com/office/drawing/2014/main" id="{76B48D59-48AD-D230-576E-941958B3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73367"/>
              </p:ext>
            </p:extLst>
          </p:nvPr>
        </p:nvGraphicFramePr>
        <p:xfrm>
          <a:off x="4463731" y="2035131"/>
          <a:ext cx="153416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08">
                <a:tc>
                  <a:txBody>
                    <a:bodyPr/>
                    <a:lstStyle/>
                    <a:p>
                      <a:pPr algn="l"/>
                      <a:r>
                        <a:rPr lang="fr-FR" sz="11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Âge moyen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Ecart-type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Médiane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49,4 ans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16,8 ans 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 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6" name="Groupe 75">
            <a:extLst>
              <a:ext uri="{FF2B5EF4-FFF2-40B4-BE49-F238E27FC236}">
                <a16:creationId xmlns:a16="http://schemas.microsoft.com/office/drawing/2014/main" id="{2E0CE021-7C15-A560-B0CD-795607098639}"/>
              </a:ext>
            </a:extLst>
          </p:cNvPr>
          <p:cNvGrpSpPr/>
          <p:nvPr/>
        </p:nvGrpSpPr>
        <p:grpSpPr>
          <a:xfrm>
            <a:off x="8835193" y="1980335"/>
            <a:ext cx="2401881" cy="1747554"/>
            <a:chOff x="6145640" y="543114"/>
            <a:chExt cx="2401881" cy="1720751"/>
          </a:xfrm>
        </p:grpSpPr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E1C7DF65-7F5C-DC8D-97C8-23A8C7F1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50" y="543114"/>
              <a:ext cx="1795371" cy="1720751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24237"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66606BB1-BB78-8C1C-E32E-984750BB2DB1}"/>
                </a:ext>
              </a:extLst>
            </p:cNvPr>
            <p:cNvGrpSpPr/>
            <p:nvPr/>
          </p:nvGrpSpPr>
          <p:grpSpPr>
            <a:xfrm>
              <a:off x="6145640" y="663245"/>
              <a:ext cx="631202" cy="1451595"/>
              <a:chOff x="3081228" y="689544"/>
              <a:chExt cx="631202" cy="1451595"/>
            </a:xfrm>
          </p:grpSpPr>
          <p:grpSp>
            <p:nvGrpSpPr>
              <p:cNvPr id="120" name="Groupe 119">
                <a:extLst>
                  <a:ext uri="{FF2B5EF4-FFF2-40B4-BE49-F238E27FC236}">
                    <a16:creationId xmlns:a16="http://schemas.microsoft.com/office/drawing/2014/main" id="{82587167-39B9-D65D-2099-C7AA6A64431F}"/>
                  </a:ext>
                </a:extLst>
              </p:cNvPr>
              <p:cNvGrpSpPr/>
              <p:nvPr/>
            </p:nvGrpSpPr>
            <p:grpSpPr>
              <a:xfrm>
                <a:off x="3081228" y="689544"/>
                <a:ext cx="172134" cy="1451595"/>
                <a:chOff x="3081228" y="689544"/>
                <a:chExt cx="172134" cy="1451595"/>
              </a:xfrm>
            </p:grpSpPr>
            <p:sp>
              <p:nvSpPr>
                <p:cNvPr id="126" name="Freeform 19">
                  <a:extLst>
                    <a:ext uri="{FF2B5EF4-FFF2-40B4-BE49-F238E27FC236}">
                      <a16:creationId xmlns:a16="http://schemas.microsoft.com/office/drawing/2014/main" id="{6F04C5BD-D2B2-9A85-9D85-1B21FAB2C7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91832" y="689544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B715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7" name="Freeform 19">
                  <a:extLst>
                    <a:ext uri="{FF2B5EF4-FFF2-40B4-BE49-F238E27FC236}">
                      <a16:creationId xmlns:a16="http://schemas.microsoft.com/office/drawing/2014/main" id="{35D4B4C5-C7FE-5841-6E1E-D67A0FC056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766" y="993523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0799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8" name="Freeform 19">
                  <a:extLst>
                    <a:ext uri="{FF2B5EF4-FFF2-40B4-BE49-F238E27FC236}">
                      <a16:creationId xmlns:a16="http://schemas.microsoft.com/office/drawing/2014/main" id="{CFA04B2B-E9F3-5A51-C6AE-817D3A99F3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229" y="1297502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9" name="Freeform 19">
                  <a:extLst>
                    <a:ext uri="{FF2B5EF4-FFF2-40B4-BE49-F238E27FC236}">
                      <a16:creationId xmlns:a16="http://schemas.microsoft.com/office/drawing/2014/main" id="{C8B621D5-EF26-687C-41EB-2E24622BDA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228" y="1601480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B1E9E9"/>
                    </a:solidFill>
                    <a:latin typeface="Calibri"/>
                  </a:endParaRPr>
                </a:p>
              </p:txBody>
            </p:sp>
            <p:sp>
              <p:nvSpPr>
                <p:cNvPr id="130" name="Freeform 19">
                  <a:extLst>
                    <a:ext uri="{FF2B5EF4-FFF2-40B4-BE49-F238E27FC236}">
                      <a16:creationId xmlns:a16="http://schemas.microsoft.com/office/drawing/2014/main" id="{30138E90-C0F5-BF40-F516-79A358DCC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766" y="1905460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0048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EF0D7F02-6342-ABF6-C6D0-35C423431B04}"/>
                  </a:ext>
                </a:extLst>
              </p:cNvPr>
              <p:cNvSpPr txBox="1"/>
              <p:nvPr/>
            </p:nvSpPr>
            <p:spPr>
              <a:xfrm>
                <a:off x="3310597" y="707881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IDF</a:t>
                </a: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2FACE9D3-5544-F3F9-0AE2-8B829EFF5B41}"/>
                  </a:ext>
                </a:extLst>
              </p:cNvPr>
              <p:cNvSpPr txBox="1"/>
              <p:nvPr/>
            </p:nvSpPr>
            <p:spPr>
              <a:xfrm>
                <a:off x="3310597" y="1022228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N-O</a:t>
                </a:r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E11A6895-3BC5-9DC0-F1EE-549F770E9219}"/>
                  </a:ext>
                </a:extLst>
              </p:cNvPr>
              <p:cNvSpPr txBox="1"/>
              <p:nvPr/>
            </p:nvSpPr>
            <p:spPr>
              <a:xfrm>
                <a:off x="3304713" y="1336574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N-E</a:t>
                </a:r>
              </a:p>
            </p:txBody>
          </p: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D7629698-B275-2FF0-E6EA-F6C2D7EC3A98}"/>
                  </a:ext>
                </a:extLst>
              </p:cNvPr>
              <p:cNvSpPr txBox="1"/>
              <p:nvPr/>
            </p:nvSpPr>
            <p:spPr>
              <a:xfrm>
                <a:off x="3300437" y="1650921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S-O</a:t>
                </a:r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A2961FF4-C7C9-45CF-1364-18CE9B733C4B}"/>
                  </a:ext>
                </a:extLst>
              </p:cNvPr>
              <p:cNvSpPr txBox="1"/>
              <p:nvPr/>
            </p:nvSpPr>
            <p:spPr>
              <a:xfrm>
                <a:off x="3304713" y="1965266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S-E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8A28F932-6543-7AAD-A11F-E1F97D2EC2A1}"/>
                </a:ext>
              </a:extLst>
            </p:cNvPr>
            <p:cNvGrpSpPr/>
            <p:nvPr/>
          </p:nvGrpSpPr>
          <p:grpSpPr>
            <a:xfrm>
              <a:off x="7524146" y="710502"/>
              <a:ext cx="516920" cy="379971"/>
              <a:chOff x="4723222" y="752514"/>
              <a:chExt cx="576132" cy="379971"/>
            </a:xfrm>
          </p:grpSpPr>
          <p:sp>
            <p:nvSpPr>
              <p:cNvPr id="118" name="Freeform 19">
                <a:extLst>
                  <a:ext uri="{FF2B5EF4-FFF2-40B4-BE49-F238E27FC236}">
                    <a16:creationId xmlns:a16="http://schemas.microsoft.com/office/drawing/2014/main" id="{AA246DF1-FA2D-21C4-B663-B54DB8C42A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7429" y="752514"/>
                <a:ext cx="192536" cy="24359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281" y="140"/>
                  </a:cxn>
                  <a:cxn ang="0">
                    <a:pos x="235" y="244"/>
                  </a:cxn>
                  <a:cxn ang="0">
                    <a:pos x="156" y="384"/>
                  </a:cxn>
                  <a:cxn ang="0">
                    <a:pos x="124" y="384"/>
                  </a:cxn>
                  <a:cxn ang="0">
                    <a:pos x="45" y="244"/>
                  </a:cxn>
                  <a:cxn ang="0">
                    <a:pos x="0" y="140"/>
                  </a:cxn>
                  <a:cxn ang="0">
                    <a:pos x="140" y="0"/>
                  </a:cxn>
                  <a:cxn ang="0">
                    <a:pos x="140" y="37"/>
                  </a:cxn>
                  <a:cxn ang="0">
                    <a:pos x="243" y="140"/>
                  </a:cxn>
                  <a:cxn ang="0">
                    <a:pos x="140" y="244"/>
                  </a:cxn>
                  <a:cxn ang="0">
                    <a:pos x="37" y="140"/>
                  </a:cxn>
                  <a:cxn ang="0">
                    <a:pos x="140" y="37"/>
                  </a:cxn>
                </a:cxnLst>
                <a:rect l="0" t="0" r="r" b="b"/>
                <a:pathLst>
                  <a:path w="281" h="409">
                    <a:moveTo>
                      <a:pt x="140" y="0"/>
                    </a:moveTo>
                    <a:cubicBezTo>
                      <a:pt x="218" y="0"/>
                      <a:pt x="281" y="63"/>
                      <a:pt x="281" y="140"/>
                    </a:cubicBezTo>
                    <a:cubicBezTo>
                      <a:pt x="281" y="181"/>
                      <a:pt x="263" y="218"/>
                      <a:pt x="235" y="244"/>
                    </a:cubicBezTo>
                    <a:cubicBezTo>
                      <a:pt x="219" y="258"/>
                      <a:pt x="170" y="358"/>
                      <a:pt x="156" y="384"/>
                    </a:cubicBezTo>
                    <a:cubicBezTo>
                      <a:pt x="143" y="409"/>
                      <a:pt x="137" y="409"/>
                      <a:pt x="124" y="384"/>
                    </a:cubicBezTo>
                    <a:cubicBezTo>
                      <a:pt x="111" y="358"/>
                      <a:pt x="61" y="258"/>
                      <a:pt x="45" y="244"/>
                    </a:cubicBezTo>
                    <a:cubicBezTo>
                      <a:pt x="16" y="217"/>
                      <a:pt x="0" y="180"/>
                      <a:pt x="0" y="140"/>
                    </a:cubicBezTo>
                    <a:cubicBezTo>
                      <a:pt x="0" y="63"/>
                      <a:pt x="62" y="0"/>
                      <a:pt x="140" y="0"/>
                    </a:cubicBezTo>
                    <a:close/>
                    <a:moveTo>
                      <a:pt x="140" y="37"/>
                    </a:moveTo>
                    <a:cubicBezTo>
                      <a:pt x="197" y="37"/>
                      <a:pt x="243" y="83"/>
                      <a:pt x="243" y="140"/>
                    </a:cubicBezTo>
                    <a:cubicBezTo>
                      <a:pt x="243" y="197"/>
                      <a:pt x="197" y="244"/>
                      <a:pt x="140" y="244"/>
                    </a:cubicBezTo>
                    <a:cubicBezTo>
                      <a:pt x="83" y="244"/>
                      <a:pt x="37" y="197"/>
                      <a:pt x="37" y="140"/>
                    </a:cubicBezTo>
                    <a:cubicBezTo>
                      <a:pt x="37" y="83"/>
                      <a:pt x="83" y="37"/>
                      <a:pt x="140" y="37"/>
                    </a:cubicBezTo>
                    <a:close/>
                  </a:path>
                </a:pathLst>
              </a:custGeom>
              <a:solidFill>
                <a:srgbClr val="B715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24237">
                  <a:defRPr/>
                </a:pPr>
                <a:endParaRPr lang="en-GB" kern="0" dirty="0">
                  <a:solidFill>
                    <a:srgbClr val="222223"/>
                  </a:solidFill>
                  <a:latin typeface="Calibri"/>
                </a:endParaRP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E6DEF38D-E53E-411C-D1D6-7A316DC097DE}"/>
                  </a:ext>
                </a:extLst>
              </p:cNvPr>
              <p:cNvSpPr txBox="1"/>
              <p:nvPr/>
            </p:nvSpPr>
            <p:spPr>
              <a:xfrm>
                <a:off x="4723222" y="996110"/>
                <a:ext cx="576132" cy="13637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900" b="1" kern="0" dirty="0">
                    <a:solidFill>
                      <a:srgbClr val="B71540"/>
                    </a:solidFill>
                    <a:latin typeface="Calibri"/>
                  </a:rPr>
                  <a:t>18 %/18%</a:t>
                </a:r>
              </a:p>
            </p:txBody>
          </p:sp>
        </p:grp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824F04E2-7E07-7976-DDB5-7A9318722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726" y="867747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rgbClr val="0799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A6E24EC5-522B-FA22-1642-E57AB2F31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0949" y="842125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7F725539-DD7E-A002-552F-CC7EE3174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397" y="1516239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720E0911-F784-7849-0914-C3F0039AD392}"/>
                </a:ext>
              </a:extLst>
            </p:cNvPr>
            <p:cNvSpPr txBox="1"/>
            <p:nvPr/>
          </p:nvSpPr>
          <p:spPr>
            <a:xfrm>
              <a:off x="7248948" y="1807537"/>
              <a:ext cx="498855" cy="13637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FFFF00"/>
                  </a:solidFill>
                  <a:latin typeface="Calibri"/>
                </a:rPr>
                <a:t>12%</a:t>
              </a:r>
              <a:r>
                <a:rPr lang="fr-FR" sz="900" b="1" kern="0" dirty="0">
                  <a:solidFill>
                    <a:srgbClr val="FF0000"/>
                  </a:solidFill>
                  <a:latin typeface="Calibri"/>
                </a:rPr>
                <a:t>/S/</a:t>
              </a:r>
              <a:r>
                <a:rPr lang="fr-FR" sz="900" b="1" kern="0" dirty="0">
                  <a:solidFill>
                    <a:srgbClr val="FFFF00"/>
                  </a:solidFill>
                  <a:latin typeface="Calibri"/>
                </a:rPr>
                <a:t>8%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632C198C-8689-C71B-65B2-B0A48A31C9CF}"/>
                </a:ext>
              </a:extLst>
            </p:cNvPr>
            <p:cNvSpPr txBox="1"/>
            <p:nvPr/>
          </p:nvSpPr>
          <p:spPr>
            <a:xfrm>
              <a:off x="7875943" y="1741627"/>
              <a:ext cx="452368" cy="13637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00488C"/>
                  </a:solidFill>
                  <a:latin typeface="Calibri"/>
                </a:rPr>
                <a:t>24%/24%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A6A36EC2-6475-A870-929D-92FDEC19E835}"/>
                </a:ext>
              </a:extLst>
            </p:cNvPr>
            <p:cNvSpPr txBox="1"/>
            <p:nvPr/>
          </p:nvSpPr>
          <p:spPr>
            <a:xfrm>
              <a:off x="7076496" y="1132717"/>
              <a:ext cx="516919" cy="13637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079992"/>
                  </a:solidFill>
                  <a:latin typeface="Calibri"/>
                </a:rPr>
                <a:t>23%/24%</a:t>
              </a:r>
            </a:p>
          </p:txBody>
        </p:sp>
      </p:grpSp>
      <p:sp>
        <p:nvSpPr>
          <p:cNvPr id="131" name="ZoneTexte 130">
            <a:extLst>
              <a:ext uri="{FF2B5EF4-FFF2-40B4-BE49-F238E27FC236}">
                <a16:creationId xmlns:a16="http://schemas.microsoft.com/office/drawing/2014/main" id="{B61E9B43-E4DE-CF41-562E-80A8D09881E7}"/>
              </a:ext>
            </a:extLst>
          </p:cNvPr>
          <p:cNvSpPr txBox="1"/>
          <p:nvPr/>
        </p:nvSpPr>
        <p:spPr>
          <a:xfrm>
            <a:off x="10717345" y="2593066"/>
            <a:ext cx="470886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900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24%/25%</a:t>
            </a:r>
          </a:p>
        </p:txBody>
      </p:sp>
      <p:sp>
        <p:nvSpPr>
          <p:cNvPr id="132" name="Freeform 19">
            <a:extLst>
              <a:ext uri="{FF2B5EF4-FFF2-40B4-BE49-F238E27FC236}">
                <a16:creationId xmlns:a16="http://schemas.microsoft.com/office/drawing/2014/main" id="{E7195EA1-73FB-1D0B-C1CD-820473850144}"/>
              </a:ext>
            </a:extLst>
          </p:cNvPr>
          <p:cNvSpPr>
            <a:spLocks noEditPoints="1"/>
          </p:cNvSpPr>
          <p:nvPr/>
        </p:nvSpPr>
        <p:spPr bwMode="auto">
          <a:xfrm>
            <a:off x="10665012" y="2937106"/>
            <a:ext cx="177683" cy="259247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00488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0E7AEB28-3BCF-ACF4-B2C8-4B82B2992DA0}"/>
              </a:ext>
            </a:extLst>
          </p:cNvPr>
          <p:cNvSpPr txBox="1"/>
          <p:nvPr/>
        </p:nvSpPr>
        <p:spPr>
          <a:xfrm>
            <a:off x="8422649" y="1685240"/>
            <a:ext cx="362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REPARTITION REGIONALE (UDA5)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28638A-222A-5A2D-F53B-011CEC5660E4}"/>
              </a:ext>
            </a:extLst>
          </p:cNvPr>
          <p:cNvSpPr/>
          <p:nvPr/>
        </p:nvSpPr>
        <p:spPr>
          <a:xfrm>
            <a:off x="-4731" y="3677817"/>
            <a:ext cx="340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ZONES D'IMPLANTATION / TAILLE D'AGGLOMÉRATION </a:t>
            </a:r>
          </a:p>
        </p:txBody>
      </p:sp>
      <p:graphicFrame>
        <p:nvGraphicFramePr>
          <p:cNvPr id="135" name="Graphique 134">
            <a:extLst>
              <a:ext uri="{FF2B5EF4-FFF2-40B4-BE49-F238E27FC236}">
                <a16:creationId xmlns:a16="http://schemas.microsoft.com/office/drawing/2014/main" id="{648C2591-C7CA-5E78-C462-19095C18F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895355"/>
              </p:ext>
            </p:extLst>
          </p:nvPr>
        </p:nvGraphicFramePr>
        <p:xfrm>
          <a:off x="-566395" y="4351341"/>
          <a:ext cx="4157092" cy="20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6" name="Rectangle 135">
            <a:extLst>
              <a:ext uri="{FF2B5EF4-FFF2-40B4-BE49-F238E27FC236}">
                <a16:creationId xmlns:a16="http://schemas.microsoft.com/office/drawing/2014/main" id="{2ECCADE2-577D-98EC-7FB9-479C5AA26FF9}"/>
              </a:ext>
            </a:extLst>
          </p:cNvPr>
          <p:cNvSpPr/>
          <p:nvPr/>
        </p:nvSpPr>
        <p:spPr>
          <a:xfrm>
            <a:off x="4324532" y="3758940"/>
            <a:ext cx="4009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CATÉGORIES SOCIO-PROFESSIONNELLES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423DD95-1222-8072-BC88-D4576F936823}"/>
              </a:ext>
            </a:extLst>
          </p:cNvPr>
          <p:cNvSpPr/>
          <p:nvPr/>
        </p:nvSpPr>
        <p:spPr>
          <a:xfrm>
            <a:off x="8860833" y="3749375"/>
            <a:ext cx="270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EXPÉRIENCE DANS LES MÉTIERS DU GRAND ÂGE</a:t>
            </a:r>
          </a:p>
        </p:txBody>
      </p:sp>
      <p:graphicFrame>
        <p:nvGraphicFramePr>
          <p:cNvPr id="148" name="Graphique 147">
            <a:extLst>
              <a:ext uri="{FF2B5EF4-FFF2-40B4-BE49-F238E27FC236}">
                <a16:creationId xmlns:a16="http://schemas.microsoft.com/office/drawing/2014/main" id="{C1790D0F-33DC-BCEC-16CC-7AC2A1AA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058112"/>
              </p:ext>
            </p:extLst>
          </p:nvPr>
        </p:nvGraphicFramePr>
        <p:xfrm>
          <a:off x="8633723" y="4252879"/>
          <a:ext cx="3498566" cy="18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ZoneTexte 69">
            <a:extLst>
              <a:ext uri="{FF2B5EF4-FFF2-40B4-BE49-F238E27FC236}">
                <a16:creationId xmlns:a16="http://schemas.microsoft.com/office/drawing/2014/main" id="{8F665DA5-E254-439E-81D2-82FF1647E291}"/>
              </a:ext>
            </a:extLst>
          </p:cNvPr>
          <p:cNvSpPr txBox="1"/>
          <p:nvPr/>
        </p:nvSpPr>
        <p:spPr>
          <a:xfrm>
            <a:off x="98570" y="6175570"/>
            <a:ext cx="96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S1. Vous êtes : 	S2. Quel est votre âge 	S3. Dans quel département habitez-vous ?		S4. Dans quelle catégorie d’agglomération habitez-vous ?</a:t>
            </a:r>
            <a:b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</a:b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S5. Aujourd’hui, quel est votre activité professionnelle ?  	S6. Avez-vous une expérience significative (régulière ou supérieure à 1 an) de l’accompagnement de personnes âgées de plus de 75 ans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AFBE410-7385-A21D-18DF-7DC62FEAC0F8}"/>
              </a:ext>
            </a:extLst>
          </p:cNvPr>
          <p:cNvSpPr/>
          <p:nvPr/>
        </p:nvSpPr>
        <p:spPr>
          <a:xfrm>
            <a:off x="6980601" y="4543088"/>
            <a:ext cx="884148" cy="2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CSP+ : 28%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F66D83-D3A3-1BEE-D43F-542D10B0B52E}"/>
              </a:ext>
            </a:extLst>
          </p:cNvPr>
          <p:cNvSpPr/>
          <p:nvPr/>
        </p:nvSpPr>
        <p:spPr>
          <a:xfrm>
            <a:off x="6980601" y="4866336"/>
            <a:ext cx="884148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CSP- : 27% </a:t>
            </a:r>
          </a:p>
        </p:txBody>
      </p:sp>
      <p:graphicFrame>
        <p:nvGraphicFramePr>
          <p:cNvPr id="71" name="Graphique 70">
            <a:extLst>
              <a:ext uri="{FF2B5EF4-FFF2-40B4-BE49-F238E27FC236}">
                <a16:creationId xmlns:a16="http://schemas.microsoft.com/office/drawing/2014/main" id="{7AB4B3A8-91D8-0192-5CAA-0290ECB4F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029558"/>
              </p:ext>
            </p:extLst>
          </p:nvPr>
        </p:nvGraphicFramePr>
        <p:xfrm>
          <a:off x="254678" y="2150330"/>
          <a:ext cx="3170418" cy="172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3" name="ZoneTexte 72">
            <a:extLst>
              <a:ext uri="{FF2B5EF4-FFF2-40B4-BE49-F238E27FC236}">
                <a16:creationId xmlns:a16="http://schemas.microsoft.com/office/drawing/2014/main" id="{ED575A06-B112-CE16-3401-38E58A3134A2}"/>
              </a:ext>
            </a:extLst>
          </p:cNvPr>
          <p:cNvSpPr txBox="1"/>
          <p:nvPr/>
        </p:nvSpPr>
        <p:spPr bwMode="auto">
          <a:xfrm>
            <a:off x="1370673" y="2362307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470A6D8-FD11-AA07-77B6-BB476728F85C}"/>
              </a:ext>
            </a:extLst>
          </p:cNvPr>
          <p:cNvCxnSpPr/>
          <p:nvPr/>
        </p:nvCxnSpPr>
        <p:spPr>
          <a:xfrm flipH="1">
            <a:off x="1219603" y="2493112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C1399B01-33B2-5373-076E-898C89CF8831}"/>
              </a:ext>
            </a:extLst>
          </p:cNvPr>
          <p:cNvCxnSpPr/>
          <p:nvPr/>
        </p:nvCxnSpPr>
        <p:spPr>
          <a:xfrm flipH="1">
            <a:off x="1544172" y="2493112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C13C10EB-F7BA-D69F-FB96-CD98D3EE471B}"/>
              </a:ext>
            </a:extLst>
          </p:cNvPr>
          <p:cNvSpPr txBox="1"/>
          <p:nvPr/>
        </p:nvSpPr>
        <p:spPr bwMode="auto">
          <a:xfrm>
            <a:off x="1366233" y="3077351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01AD5719-CAC3-9FF4-0B09-FB362BD746EB}"/>
              </a:ext>
            </a:extLst>
          </p:cNvPr>
          <p:cNvCxnSpPr/>
          <p:nvPr/>
        </p:nvCxnSpPr>
        <p:spPr>
          <a:xfrm flipH="1">
            <a:off x="1215163" y="3208156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C9EBFA1F-3A3D-84A0-3247-48B7D714A4DF}"/>
              </a:ext>
            </a:extLst>
          </p:cNvPr>
          <p:cNvCxnSpPr/>
          <p:nvPr/>
        </p:nvCxnSpPr>
        <p:spPr>
          <a:xfrm flipH="1">
            <a:off x="1539732" y="3208156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96E34B2E-3124-6707-ADB6-50337E27CC9E}"/>
              </a:ext>
            </a:extLst>
          </p:cNvPr>
          <p:cNvGrpSpPr/>
          <p:nvPr/>
        </p:nvGrpSpPr>
        <p:grpSpPr>
          <a:xfrm>
            <a:off x="910080" y="1999534"/>
            <a:ext cx="1093197" cy="225268"/>
            <a:chOff x="2485531" y="6044940"/>
            <a:chExt cx="1093197" cy="225268"/>
          </a:xfrm>
        </p:grpSpPr>
        <p:pic>
          <p:nvPicPr>
            <p:cNvPr id="85" name="Graphique 84">
              <a:extLst>
                <a:ext uri="{FF2B5EF4-FFF2-40B4-BE49-F238E27FC236}">
                  <a16:creationId xmlns:a16="http://schemas.microsoft.com/office/drawing/2014/main" id="{BFED7E3B-490D-A6F1-BD25-8FF76E31F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86" name="Graphique 85">
              <a:extLst>
                <a:ext uri="{FF2B5EF4-FFF2-40B4-BE49-F238E27FC236}">
                  <a16:creationId xmlns:a16="http://schemas.microsoft.com/office/drawing/2014/main" id="{9EB59A35-DF97-E912-49AA-05D15B1B6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</p:grpSp>
      <p:graphicFrame>
        <p:nvGraphicFramePr>
          <p:cNvPr id="89" name="Graphique 88">
            <a:extLst>
              <a:ext uri="{FF2B5EF4-FFF2-40B4-BE49-F238E27FC236}">
                <a16:creationId xmlns:a16="http://schemas.microsoft.com/office/drawing/2014/main" id="{06FAC165-630D-B946-0766-F77962D4A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138879"/>
              </p:ext>
            </p:extLst>
          </p:nvPr>
        </p:nvGraphicFramePr>
        <p:xfrm>
          <a:off x="6360132" y="2420443"/>
          <a:ext cx="2035821" cy="138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0" name="Tableau 89">
            <a:extLst>
              <a:ext uri="{FF2B5EF4-FFF2-40B4-BE49-F238E27FC236}">
                <a16:creationId xmlns:a16="http://schemas.microsoft.com/office/drawing/2014/main" id="{700E7274-273F-D079-D68B-C5826EEF7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65824"/>
              </p:ext>
            </p:extLst>
          </p:nvPr>
        </p:nvGraphicFramePr>
        <p:xfrm>
          <a:off x="6141161" y="2035131"/>
          <a:ext cx="153416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08">
                <a:tc>
                  <a:txBody>
                    <a:bodyPr/>
                    <a:lstStyle/>
                    <a:p>
                      <a:pPr algn="l"/>
                      <a:r>
                        <a:rPr lang="fr-FR" sz="11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Âge moyen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Ecart-type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Médiane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47,3 ans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 ans 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 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4" name="Graphique 93">
            <a:extLst>
              <a:ext uri="{FF2B5EF4-FFF2-40B4-BE49-F238E27FC236}">
                <a16:creationId xmlns:a16="http://schemas.microsoft.com/office/drawing/2014/main" id="{60E49989-C126-F339-F2F4-0A5454E15F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3734" t="3171" r="12877" b="23436"/>
          <a:stretch/>
        </p:blipFill>
        <p:spPr>
          <a:xfrm>
            <a:off x="5111844" y="2339250"/>
            <a:ext cx="222149" cy="222162"/>
          </a:xfrm>
          <a:prstGeom prst="rect">
            <a:avLst/>
          </a:prstGeom>
        </p:spPr>
      </p:pic>
      <p:pic>
        <p:nvPicPr>
          <p:cNvPr id="95" name="Graphique 94">
            <a:extLst>
              <a:ext uri="{FF2B5EF4-FFF2-40B4-BE49-F238E27FC236}">
                <a16:creationId xmlns:a16="http://schemas.microsoft.com/office/drawing/2014/main" id="{9BAEF507-E451-0654-703E-07AA121B94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2888" t="912" r="12158" b="21203"/>
          <a:stretch/>
        </p:blipFill>
        <p:spPr>
          <a:xfrm>
            <a:off x="6828222" y="2344693"/>
            <a:ext cx="216789" cy="225268"/>
          </a:xfrm>
          <a:prstGeom prst="rect">
            <a:avLst/>
          </a:prstGeom>
        </p:spPr>
      </p:pic>
      <p:grpSp>
        <p:nvGrpSpPr>
          <p:cNvPr id="96" name="Groupe 95">
            <a:extLst>
              <a:ext uri="{FF2B5EF4-FFF2-40B4-BE49-F238E27FC236}">
                <a16:creationId xmlns:a16="http://schemas.microsoft.com/office/drawing/2014/main" id="{F95CBD90-FF8F-FDB0-7993-7388B2AD3389}"/>
              </a:ext>
            </a:extLst>
          </p:cNvPr>
          <p:cNvGrpSpPr/>
          <p:nvPr/>
        </p:nvGrpSpPr>
        <p:grpSpPr>
          <a:xfrm>
            <a:off x="11077755" y="4313098"/>
            <a:ext cx="151732" cy="322134"/>
            <a:chOff x="2485531" y="6046493"/>
            <a:chExt cx="222149" cy="471636"/>
          </a:xfrm>
        </p:grpSpPr>
        <p:pic>
          <p:nvPicPr>
            <p:cNvPr id="97" name="Graphique 96">
              <a:extLst>
                <a:ext uri="{FF2B5EF4-FFF2-40B4-BE49-F238E27FC236}">
                  <a16:creationId xmlns:a16="http://schemas.microsoft.com/office/drawing/2014/main" id="{C91FC05C-4798-66AE-E8C5-1FDEF08E9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98" name="Graphique 97">
              <a:extLst>
                <a:ext uri="{FF2B5EF4-FFF2-40B4-BE49-F238E27FC236}">
                  <a16:creationId xmlns:a16="http://schemas.microsoft.com/office/drawing/2014/main" id="{ACAA6275-AB0E-57F9-997F-98DEFC069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2888" t="912" r="12158" b="21203"/>
            <a:stretch/>
          </p:blipFill>
          <p:spPr>
            <a:xfrm>
              <a:off x="2485531" y="6292861"/>
              <a:ext cx="216789" cy="225268"/>
            </a:xfrm>
            <a:prstGeom prst="rect">
              <a:avLst/>
            </a:prstGeom>
          </p:spPr>
        </p:pic>
      </p:grpSp>
      <p:sp>
        <p:nvSpPr>
          <p:cNvPr id="99" name="ZoneTexte 98">
            <a:extLst>
              <a:ext uri="{FF2B5EF4-FFF2-40B4-BE49-F238E27FC236}">
                <a16:creationId xmlns:a16="http://schemas.microsoft.com/office/drawing/2014/main" id="{2A9A7A72-097F-D52F-3D82-C80357BF5A4D}"/>
              </a:ext>
            </a:extLst>
          </p:cNvPr>
          <p:cNvSpPr txBox="1"/>
          <p:nvPr/>
        </p:nvSpPr>
        <p:spPr bwMode="auto">
          <a:xfrm>
            <a:off x="5906327" y="2554205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43E25C37-312C-BB46-F763-2CAAF7E40BEB}"/>
              </a:ext>
            </a:extLst>
          </p:cNvPr>
          <p:cNvCxnSpPr/>
          <p:nvPr/>
        </p:nvCxnSpPr>
        <p:spPr>
          <a:xfrm flipH="1">
            <a:off x="5755257" y="2685010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72182F96-8A6B-586C-5CCF-78FB6E793902}"/>
              </a:ext>
            </a:extLst>
          </p:cNvPr>
          <p:cNvCxnSpPr/>
          <p:nvPr/>
        </p:nvCxnSpPr>
        <p:spPr>
          <a:xfrm flipH="1">
            <a:off x="6079826" y="2685010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E759615-782F-12DD-4F3D-7FD928A44F56}"/>
              </a:ext>
            </a:extLst>
          </p:cNvPr>
          <p:cNvSpPr txBox="1"/>
          <p:nvPr/>
        </p:nvSpPr>
        <p:spPr bwMode="auto">
          <a:xfrm>
            <a:off x="6060983" y="2988026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226F6F32-1FF9-8A18-6846-4F48F3B87D49}"/>
              </a:ext>
            </a:extLst>
          </p:cNvPr>
          <p:cNvCxnSpPr/>
          <p:nvPr/>
        </p:nvCxnSpPr>
        <p:spPr>
          <a:xfrm flipH="1">
            <a:off x="5909913" y="3118831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F0CC4D57-3303-BEDB-9189-94E3A5C5E90D}"/>
              </a:ext>
            </a:extLst>
          </p:cNvPr>
          <p:cNvCxnSpPr/>
          <p:nvPr/>
        </p:nvCxnSpPr>
        <p:spPr>
          <a:xfrm flipH="1">
            <a:off x="6234482" y="3118831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E7A85CCA-D61D-E297-84DB-1A168A686B1C}"/>
              </a:ext>
            </a:extLst>
          </p:cNvPr>
          <p:cNvSpPr txBox="1"/>
          <p:nvPr/>
        </p:nvSpPr>
        <p:spPr bwMode="auto">
          <a:xfrm>
            <a:off x="6107092" y="3421847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BA2070D0-9B71-2047-3B4F-F02236FDB6CD}"/>
              </a:ext>
            </a:extLst>
          </p:cNvPr>
          <p:cNvCxnSpPr/>
          <p:nvPr/>
        </p:nvCxnSpPr>
        <p:spPr>
          <a:xfrm flipH="1">
            <a:off x="5956022" y="3552652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A84FDFC4-5559-88B3-5ADC-7002B65698D1}"/>
              </a:ext>
            </a:extLst>
          </p:cNvPr>
          <p:cNvCxnSpPr/>
          <p:nvPr/>
        </p:nvCxnSpPr>
        <p:spPr>
          <a:xfrm flipH="1">
            <a:off x="6280591" y="3552652"/>
            <a:ext cx="1510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641705DE-F68F-C151-5B24-8FF0FA53669D}"/>
              </a:ext>
            </a:extLst>
          </p:cNvPr>
          <p:cNvGrpSpPr/>
          <p:nvPr/>
        </p:nvGrpSpPr>
        <p:grpSpPr>
          <a:xfrm>
            <a:off x="766049" y="4244711"/>
            <a:ext cx="1093197" cy="225268"/>
            <a:chOff x="2485531" y="6044940"/>
            <a:chExt cx="1093197" cy="225268"/>
          </a:xfrm>
        </p:grpSpPr>
        <p:pic>
          <p:nvPicPr>
            <p:cNvPr id="112" name="Graphique 111">
              <a:extLst>
                <a:ext uri="{FF2B5EF4-FFF2-40B4-BE49-F238E27FC236}">
                  <a16:creationId xmlns:a16="http://schemas.microsoft.com/office/drawing/2014/main" id="{E59651D8-CB84-437E-DA60-4964CA421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153" name="Graphique 152">
              <a:extLst>
                <a:ext uri="{FF2B5EF4-FFF2-40B4-BE49-F238E27FC236}">
                  <a16:creationId xmlns:a16="http://schemas.microsoft.com/office/drawing/2014/main" id="{76E34B08-CF34-BB6C-DDBD-89B6BB70E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</p:grpSp>
      <p:graphicFrame>
        <p:nvGraphicFramePr>
          <p:cNvPr id="154" name="Tableau 153">
            <a:extLst>
              <a:ext uri="{FF2B5EF4-FFF2-40B4-BE49-F238E27FC236}">
                <a16:creationId xmlns:a16="http://schemas.microsoft.com/office/drawing/2014/main" id="{5859F0DA-2CB1-0FB4-099A-1510C2A91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88451"/>
              </p:ext>
            </p:extLst>
          </p:nvPr>
        </p:nvGraphicFramePr>
        <p:xfrm>
          <a:off x="3808906" y="4039474"/>
          <a:ext cx="3004254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208302661"/>
                    </a:ext>
                  </a:extLst>
                </a:gridCol>
              </a:tblGrid>
              <a:tr h="2041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Agriculteur / exploitant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29040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Artisan, commerçant, chef d’entreprise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174257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Cadre et profession intellectuelle supérieure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86280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Profession intermédiaire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42030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75373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Ouvrier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57045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Retraité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56360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Etudiant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07781"/>
                  </a:ext>
                </a:extLst>
              </a:tr>
              <a:tr h="204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Sans emploi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18456"/>
                  </a:ext>
                </a:extLst>
              </a:tr>
            </a:tbl>
          </a:graphicData>
        </a:graphic>
      </p:graphicFrame>
      <p:sp>
        <p:nvSpPr>
          <p:cNvPr id="155" name="ZoneTexte 154">
            <a:extLst>
              <a:ext uri="{FF2B5EF4-FFF2-40B4-BE49-F238E27FC236}">
                <a16:creationId xmlns:a16="http://schemas.microsoft.com/office/drawing/2014/main" id="{DE57C8C3-5DD3-3C85-5D2E-C7D3936743AF}"/>
              </a:ext>
            </a:extLst>
          </p:cNvPr>
          <p:cNvSpPr txBox="1"/>
          <p:nvPr/>
        </p:nvSpPr>
        <p:spPr bwMode="auto">
          <a:xfrm>
            <a:off x="6202378" y="4039239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3FEECF22-95CE-6726-DF6C-84E4237E26F4}"/>
              </a:ext>
            </a:extLst>
          </p:cNvPr>
          <p:cNvSpPr txBox="1"/>
          <p:nvPr/>
        </p:nvSpPr>
        <p:spPr bwMode="auto">
          <a:xfrm>
            <a:off x="6202378" y="4277364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964499EB-80F4-476B-B7A4-906DEEAE2F82}"/>
              </a:ext>
            </a:extLst>
          </p:cNvPr>
          <p:cNvSpPr txBox="1"/>
          <p:nvPr/>
        </p:nvSpPr>
        <p:spPr bwMode="auto">
          <a:xfrm>
            <a:off x="6202378" y="4477389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61DB5DC-EBE8-E9D0-BADA-2269C608D56B}"/>
              </a:ext>
            </a:extLst>
          </p:cNvPr>
          <p:cNvSpPr/>
          <p:nvPr/>
        </p:nvSpPr>
        <p:spPr>
          <a:xfrm>
            <a:off x="8091431" y="4543087"/>
            <a:ext cx="471716" cy="2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35% 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7EDCA4C-14E9-40BF-4AAF-1FA1A9D29A4A}"/>
              </a:ext>
            </a:extLst>
          </p:cNvPr>
          <p:cNvSpPr/>
          <p:nvPr/>
        </p:nvSpPr>
        <p:spPr>
          <a:xfrm>
            <a:off x="8091431" y="4866335"/>
            <a:ext cx="471716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32% </a:t>
            </a:r>
          </a:p>
        </p:txBody>
      </p: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91805EC3-A84F-A8FC-33F2-842C56807A74}"/>
              </a:ext>
            </a:extLst>
          </p:cNvPr>
          <p:cNvGrpSpPr/>
          <p:nvPr/>
        </p:nvGrpSpPr>
        <p:grpSpPr>
          <a:xfrm>
            <a:off x="7547921" y="4223441"/>
            <a:ext cx="894433" cy="225268"/>
            <a:chOff x="2787105" y="6035394"/>
            <a:chExt cx="894433" cy="225268"/>
          </a:xfrm>
        </p:grpSpPr>
        <p:pic>
          <p:nvPicPr>
            <p:cNvPr id="168" name="Graphique 167">
              <a:extLst>
                <a:ext uri="{FF2B5EF4-FFF2-40B4-BE49-F238E27FC236}">
                  <a16:creationId xmlns:a16="http://schemas.microsoft.com/office/drawing/2014/main" id="{1C86BDD9-C0E2-4DAC-5B0C-E6625DEFB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3734" t="3171" r="12877" b="23436"/>
            <a:stretch/>
          </p:blipFill>
          <p:spPr>
            <a:xfrm>
              <a:off x="2787105" y="6036947"/>
              <a:ext cx="222149" cy="222162"/>
            </a:xfrm>
            <a:prstGeom prst="rect">
              <a:avLst/>
            </a:prstGeom>
          </p:spPr>
        </p:pic>
        <p:pic>
          <p:nvPicPr>
            <p:cNvPr id="169" name="Graphique 168">
              <a:extLst>
                <a:ext uri="{FF2B5EF4-FFF2-40B4-BE49-F238E27FC236}">
                  <a16:creationId xmlns:a16="http://schemas.microsoft.com/office/drawing/2014/main" id="{7FD42271-6E60-A268-8A92-99961BA41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2888" t="912" r="12158" b="21203"/>
            <a:stretch/>
          </p:blipFill>
          <p:spPr>
            <a:xfrm>
              <a:off x="3464749" y="6035394"/>
              <a:ext cx="216789" cy="225268"/>
            </a:xfrm>
            <a:prstGeom prst="rect">
              <a:avLst/>
            </a:prstGeom>
          </p:spPr>
        </p:pic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D605DB0-EBCA-EA54-551B-2390B86EDA7F}"/>
              </a:ext>
            </a:extLst>
          </p:cNvPr>
          <p:cNvSpPr/>
          <p:nvPr/>
        </p:nvSpPr>
        <p:spPr>
          <a:xfrm>
            <a:off x="6989974" y="5197703"/>
            <a:ext cx="88414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Inactif :</a:t>
            </a:r>
            <a:r>
              <a:rPr lang="fr-FR" sz="1200" dirty="0">
                <a:solidFill>
                  <a:schemeClr val="tx2"/>
                </a:solidFill>
              </a:rPr>
              <a:t> 40%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C578FED-100B-7350-C4BC-17E02A24FC74}"/>
              </a:ext>
            </a:extLst>
          </p:cNvPr>
          <p:cNvSpPr/>
          <p:nvPr/>
        </p:nvSpPr>
        <p:spPr>
          <a:xfrm>
            <a:off x="8091431" y="5197702"/>
            <a:ext cx="47171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38%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7DF9F98F-C1E1-E7B8-91B9-65BED12E8C5F}"/>
              </a:ext>
            </a:extLst>
          </p:cNvPr>
          <p:cNvSpPr txBox="1"/>
          <p:nvPr/>
        </p:nvSpPr>
        <p:spPr bwMode="auto">
          <a:xfrm>
            <a:off x="7849579" y="4557584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3866CE48-6FD4-C4A4-0BD4-8CF00E0CA1C0}"/>
              </a:ext>
            </a:extLst>
          </p:cNvPr>
          <p:cNvSpPr txBox="1"/>
          <p:nvPr/>
        </p:nvSpPr>
        <p:spPr bwMode="auto">
          <a:xfrm>
            <a:off x="7835725" y="4876238"/>
            <a:ext cx="2547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S</a:t>
            </a:r>
            <a:endParaRPr lang="fr-FR" sz="1050" b="0" dirty="0">
              <a:solidFill>
                <a:srgbClr val="777777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7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élogramme 15">
            <a:extLst>
              <a:ext uri="{FF2B5EF4-FFF2-40B4-BE49-F238E27FC236}">
                <a16:creationId xmlns:a16="http://schemas.microsoft.com/office/drawing/2014/main" id="{0DB899BE-E49A-4796-9853-C3CB82944DAD}"/>
              </a:ext>
            </a:extLst>
          </p:cNvPr>
          <p:cNvSpPr/>
          <p:nvPr/>
        </p:nvSpPr>
        <p:spPr>
          <a:xfrm rot="5400000">
            <a:off x="520422" y="1770370"/>
            <a:ext cx="3422149" cy="2822134"/>
          </a:xfrm>
          <a:prstGeom prst="parallelogram">
            <a:avLst/>
          </a:prstGeom>
          <a:solidFill>
            <a:srgbClr val="99B6D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10B62C1-6415-4D95-9CF5-AD5451535012}"/>
              </a:ext>
            </a:extLst>
          </p:cNvPr>
          <p:cNvCxnSpPr/>
          <p:nvPr/>
        </p:nvCxnSpPr>
        <p:spPr>
          <a:xfrm>
            <a:off x="820431" y="-9238"/>
            <a:ext cx="0" cy="1584000"/>
          </a:xfrm>
          <a:prstGeom prst="line">
            <a:avLst/>
          </a:prstGeom>
          <a:ln>
            <a:solidFill>
              <a:srgbClr val="99B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FF73CA3-D10C-4386-B9E7-812C7D3A8632}"/>
              </a:ext>
            </a:extLst>
          </p:cNvPr>
          <p:cNvCxnSpPr/>
          <p:nvPr/>
        </p:nvCxnSpPr>
        <p:spPr>
          <a:xfrm>
            <a:off x="3631190" y="4865992"/>
            <a:ext cx="0" cy="2016000"/>
          </a:xfrm>
          <a:prstGeom prst="line">
            <a:avLst/>
          </a:prstGeom>
          <a:ln>
            <a:solidFill>
              <a:srgbClr val="99B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94;p35">
            <a:extLst>
              <a:ext uri="{FF2B5EF4-FFF2-40B4-BE49-F238E27FC236}">
                <a16:creationId xmlns:a16="http://schemas.microsoft.com/office/drawing/2014/main" id="{A24E81E1-AE59-44C7-8C12-5F50F89203ED}"/>
              </a:ext>
            </a:extLst>
          </p:cNvPr>
          <p:cNvSpPr txBox="1">
            <a:spLocks/>
          </p:cNvSpPr>
          <p:nvPr/>
        </p:nvSpPr>
        <p:spPr>
          <a:xfrm>
            <a:off x="3709425" y="3101515"/>
            <a:ext cx="62566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383838"/>
              </a:buClr>
              <a:buSzPts val="3600"/>
              <a:defRPr/>
            </a:pP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ea typeface="+mn-ea"/>
                <a:cs typeface="+mn-cs"/>
                <a:sym typeface="Playfair Display"/>
              </a:rPr>
              <a:t>SENSIBILITE AU SUJET</a:t>
            </a:r>
          </a:p>
        </p:txBody>
      </p:sp>
      <p:sp>
        <p:nvSpPr>
          <p:cNvPr id="10" name="Google Shape;203;p36">
            <a:extLst>
              <a:ext uri="{FF2B5EF4-FFF2-40B4-BE49-F238E27FC236}">
                <a16:creationId xmlns:a16="http://schemas.microsoft.com/office/drawing/2014/main" id="{1387EC7C-CDDC-4D66-8F19-3647229881F5}"/>
              </a:ext>
            </a:extLst>
          </p:cNvPr>
          <p:cNvSpPr txBox="1">
            <a:spLocks/>
          </p:cNvSpPr>
          <p:nvPr/>
        </p:nvSpPr>
        <p:spPr>
          <a:xfrm>
            <a:off x="3709424" y="2204158"/>
            <a:ext cx="1133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layfair Display"/>
              <a:buNone/>
              <a:defRPr sz="6000" b="0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>
              <a:buClr>
                <a:srgbClr val="383838"/>
              </a:buClr>
              <a:defRPr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</a:rPr>
              <a:t>01</a:t>
            </a:r>
          </a:p>
        </p:txBody>
      </p:sp>
      <p:cxnSp>
        <p:nvCxnSpPr>
          <p:cNvPr id="11" name="Google Shape;206;p36">
            <a:extLst>
              <a:ext uri="{FF2B5EF4-FFF2-40B4-BE49-F238E27FC236}">
                <a16:creationId xmlns:a16="http://schemas.microsoft.com/office/drawing/2014/main" id="{339201D4-22B4-4472-B91C-61096178A47E}"/>
              </a:ext>
            </a:extLst>
          </p:cNvPr>
          <p:cNvCxnSpPr/>
          <p:nvPr/>
        </p:nvCxnSpPr>
        <p:spPr>
          <a:xfrm>
            <a:off x="3814524" y="3155308"/>
            <a:ext cx="7395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9218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CFD63F16-BBB3-4689-A9EC-23E085114691}"/>
              </a:ext>
            </a:extLst>
          </p:cNvPr>
          <p:cNvSpPr txBox="1"/>
          <p:nvPr/>
        </p:nvSpPr>
        <p:spPr>
          <a:xfrm>
            <a:off x="9261949" y="1354340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Actif (n=1211)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61" name="Google Shape;223;p38">
            <a:extLst>
              <a:ext uri="{FF2B5EF4-FFF2-40B4-BE49-F238E27FC236}">
                <a16:creationId xmlns:a16="http://schemas.microsoft.com/office/drawing/2014/main" id="{0AD7856C-1220-44B8-A828-DCF04B96A70C}"/>
              </a:ext>
            </a:extLst>
          </p:cNvPr>
          <p:cNvSpPr/>
          <p:nvPr/>
        </p:nvSpPr>
        <p:spPr>
          <a:xfrm>
            <a:off x="-3279" y="1312630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768303B-B186-4BF9-BE7D-1395C1F73B73}"/>
              </a:ext>
            </a:extLst>
          </p:cNvPr>
          <p:cNvSpPr txBox="1"/>
          <p:nvPr/>
        </p:nvSpPr>
        <p:spPr>
          <a:xfrm>
            <a:off x="254601" y="1098365"/>
            <a:ext cx="8764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A. CRITÈRES DE SATISFACTION D'UN MÉTIER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1. DANS LA POPULATION GÉNÉRALE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63" name="Google Shape;227;p38">
            <a:extLst>
              <a:ext uri="{FF2B5EF4-FFF2-40B4-BE49-F238E27FC236}">
                <a16:creationId xmlns:a16="http://schemas.microsoft.com/office/drawing/2014/main" id="{F12DC7A6-3156-4535-9986-EF33799973DA}"/>
              </a:ext>
            </a:extLst>
          </p:cNvPr>
          <p:cNvSpPr txBox="1">
            <a:spLocks/>
          </p:cNvSpPr>
          <p:nvPr/>
        </p:nvSpPr>
        <p:spPr>
          <a:xfrm>
            <a:off x="112272" y="77009"/>
            <a:ext cx="12079728" cy="101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moyenne, les répondants expriment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niveau de satisfaction moyen vis-à-vis de leur activité professionnelle à 6,6/10. </a:t>
            </a:r>
            <a:b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rémunération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fr-FR" sz="1200" b="1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critère d'importance dans l'exercice d'un métier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(69% des répondants, 18% en 1</a:t>
            </a:r>
            <a:r>
              <a:rPr lang="fr-FR" sz="12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17% en 2</a:t>
            </a:r>
            <a:r>
              <a:rPr lang="fr-FR" sz="12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devant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l'équilibre de vie pro/ perso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(63%, 16% en 1</a:t>
            </a:r>
            <a:r>
              <a:rPr lang="fr-FR" sz="12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13% en 2</a:t>
            </a:r>
            <a:r>
              <a:rPr lang="fr-FR" sz="12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et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relations humaines de qualité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(45%, 9% en 1</a:t>
            </a:r>
            <a:r>
              <a:rPr lang="fr-FR" sz="12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8% en 2</a:t>
            </a:r>
            <a:r>
              <a:rPr lang="fr-FR" sz="12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b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L'image positive du métier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la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réputation de l'employeur, l'impact écologique ou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reconnaissance de l'expertise du métier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parmi 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éléments les moins importants dans l'exercice d'un métier.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BCD0392B-7A47-45EF-BC8B-561264A779E7}"/>
              </a:ext>
            </a:extLst>
          </p:cNvPr>
          <p:cNvSpPr txBox="1"/>
          <p:nvPr/>
        </p:nvSpPr>
        <p:spPr>
          <a:xfrm>
            <a:off x="147708" y="6214193"/>
            <a:ext cx="1192523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Q1. Actuellement, sur une échelle de 0 à 10, à combien évalueriez-vous votre niveau de satisfaction dans votre activité professionnelle ? (0 : Très insatisfait à 10 très satisfait)</a:t>
            </a:r>
            <a:br>
              <a:rPr lang="en-US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</a:b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Q2. Quels sont les 5 éléments les plus importants pour vous dans l’exercice d’un métier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5AD0AD9A-489F-09D9-79C1-5981A156F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721973"/>
              </p:ext>
            </p:extLst>
          </p:nvPr>
        </p:nvGraphicFramePr>
        <p:xfrm>
          <a:off x="-65798" y="1853061"/>
          <a:ext cx="11767772" cy="44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8308A09-9077-14F3-5A02-24BB74D42E89}"/>
              </a:ext>
            </a:extLst>
          </p:cNvPr>
          <p:cNvSpPr txBox="1"/>
          <p:nvPr/>
        </p:nvSpPr>
        <p:spPr bwMode="auto">
          <a:xfrm>
            <a:off x="10110439" y="3417952"/>
            <a:ext cx="1777017" cy="15388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4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En moyenne, les répondants expriment une satisfaction de leur activité professionnelle à</a:t>
            </a:r>
            <a:endParaRPr lang="fr-FR" sz="1600" b="0" dirty="0">
              <a:solidFill>
                <a:schemeClr val="tx2"/>
              </a:solidFill>
              <a:effectLst/>
              <a:latin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6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 </a:t>
            </a:r>
            <a:endParaRPr lang="fr-FR" sz="2400" b="1" dirty="0">
              <a:solidFill>
                <a:schemeClr val="tx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77CC01-4BBE-B878-D8BC-E70C29822F6A}"/>
              </a:ext>
            </a:extLst>
          </p:cNvPr>
          <p:cNvSpPr txBox="1"/>
          <p:nvPr/>
        </p:nvSpPr>
        <p:spPr bwMode="auto">
          <a:xfrm>
            <a:off x="10572384" y="4571586"/>
            <a:ext cx="853125" cy="3847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sz="19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6,6/10</a:t>
            </a:r>
            <a:endParaRPr lang="fr-FR" sz="19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7F156D-9AA2-6345-B8C5-C2612D870172}"/>
              </a:ext>
            </a:extLst>
          </p:cNvPr>
          <p:cNvSpPr txBox="1"/>
          <p:nvPr/>
        </p:nvSpPr>
        <p:spPr bwMode="auto">
          <a:xfrm>
            <a:off x="4165472" y="5941847"/>
            <a:ext cx="14330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(1%/2%/</a:t>
            </a:r>
            <a:r>
              <a:rPr lang="fr-FR" sz="1100" dirty="0">
                <a:solidFill>
                  <a:schemeClr val="tx2"/>
                </a:solidFill>
                <a:latin typeface="Calibri Light" panose="020F0302020204030204" pitchFamily="34" charset="0"/>
              </a:rPr>
              <a:t>1</a:t>
            </a: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%/1%/1%)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4B92B7-C96F-7E7A-9740-19474FFA026D}"/>
              </a:ext>
            </a:extLst>
          </p:cNvPr>
          <p:cNvSpPr txBox="1"/>
          <p:nvPr/>
        </p:nvSpPr>
        <p:spPr bwMode="auto">
          <a:xfrm>
            <a:off x="4430898" y="5684985"/>
            <a:ext cx="133905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(1%/1%/</a:t>
            </a:r>
            <a:r>
              <a:rPr lang="fr-FR" sz="1100" dirty="0">
                <a:solidFill>
                  <a:schemeClr val="tx2"/>
                </a:solidFill>
                <a:latin typeface="Calibri Light" panose="020F0302020204030204" pitchFamily="34" charset="0"/>
              </a:rPr>
              <a:t>1</a:t>
            </a: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%/2%/</a:t>
            </a:r>
            <a:r>
              <a:rPr lang="fr-FR" sz="1100" dirty="0">
                <a:solidFill>
                  <a:schemeClr val="tx2"/>
                </a:solidFill>
                <a:latin typeface="Calibri Light" panose="020F0302020204030204" pitchFamily="34" charset="0"/>
              </a:rPr>
              <a:t>3</a:t>
            </a: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998D32-44D1-3588-2D73-4D54E4438A28}"/>
              </a:ext>
            </a:extLst>
          </p:cNvPr>
          <p:cNvSpPr txBox="1"/>
          <p:nvPr/>
        </p:nvSpPr>
        <p:spPr bwMode="auto">
          <a:xfrm>
            <a:off x="9337239" y="1586500"/>
            <a:ext cx="96052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Total citation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A28E3C-D844-2135-1BE7-7F7A02A3615A}"/>
              </a:ext>
            </a:extLst>
          </p:cNvPr>
          <p:cNvSpPr txBox="1"/>
          <p:nvPr/>
        </p:nvSpPr>
        <p:spPr bwMode="auto">
          <a:xfrm>
            <a:off x="9637499" y="1900459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69%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9B08BD-9895-D55F-B548-55297BF5460A}"/>
              </a:ext>
            </a:extLst>
          </p:cNvPr>
          <p:cNvSpPr txBox="1"/>
          <p:nvPr/>
        </p:nvSpPr>
        <p:spPr bwMode="auto">
          <a:xfrm>
            <a:off x="9637499" y="2151492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63%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978214-61B8-7168-471E-A1EA2FB56F20}"/>
              </a:ext>
            </a:extLst>
          </p:cNvPr>
          <p:cNvSpPr txBox="1"/>
          <p:nvPr/>
        </p:nvSpPr>
        <p:spPr bwMode="auto">
          <a:xfrm>
            <a:off x="9637499" y="2402525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45%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CF697A5-36F2-6C73-FEA6-6BA55FD0ABBF}"/>
              </a:ext>
            </a:extLst>
          </p:cNvPr>
          <p:cNvSpPr txBox="1"/>
          <p:nvPr/>
        </p:nvSpPr>
        <p:spPr bwMode="auto">
          <a:xfrm>
            <a:off x="9637499" y="2653558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42%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5E78900-6C67-A2EA-B403-9B8B3B7B646D}"/>
              </a:ext>
            </a:extLst>
          </p:cNvPr>
          <p:cNvSpPr txBox="1"/>
          <p:nvPr/>
        </p:nvSpPr>
        <p:spPr bwMode="auto">
          <a:xfrm>
            <a:off x="9637499" y="2904591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31%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05240D-D3FA-E22F-BDF8-6DFC00AF4444}"/>
              </a:ext>
            </a:extLst>
          </p:cNvPr>
          <p:cNvSpPr txBox="1"/>
          <p:nvPr/>
        </p:nvSpPr>
        <p:spPr bwMode="auto">
          <a:xfrm>
            <a:off x="9637499" y="3155624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41%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8E96FC6-B36B-9E7C-9728-FACA69B1A8AC}"/>
              </a:ext>
            </a:extLst>
          </p:cNvPr>
          <p:cNvSpPr txBox="1"/>
          <p:nvPr/>
        </p:nvSpPr>
        <p:spPr bwMode="auto">
          <a:xfrm>
            <a:off x="9637499" y="3406657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34%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157E32-A8C2-C766-0A80-B77DFC5E5FFB}"/>
              </a:ext>
            </a:extLst>
          </p:cNvPr>
          <p:cNvSpPr txBox="1"/>
          <p:nvPr/>
        </p:nvSpPr>
        <p:spPr bwMode="auto">
          <a:xfrm>
            <a:off x="9637499" y="3657690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27%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EE7151-8187-3E1F-6D32-AE191AED500F}"/>
              </a:ext>
            </a:extLst>
          </p:cNvPr>
          <p:cNvSpPr txBox="1"/>
          <p:nvPr/>
        </p:nvSpPr>
        <p:spPr bwMode="auto">
          <a:xfrm>
            <a:off x="9637499" y="3908723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28%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95CF09-D461-60A7-3588-61966827BE0A}"/>
              </a:ext>
            </a:extLst>
          </p:cNvPr>
          <p:cNvSpPr txBox="1"/>
          <p:nvPr/>
        </p:nvSpPr>
        <p:spPr bwMode="auto">
          <a:xfrm>
            <a:off x="9637499" y="4159756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25%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A702F51-9C0A-C5C6-2B8F-ED19D1CF0FFD}"/>
              </a:ext>
            </a:extLst>
          </p:cNvPr>
          <p:cNvSpPr txBox="1"/>
          <p:nvPr/>
        </p:nvSpPr>
        <p:spPr bwMode="auto">
          <a:xfrm>
            <a:off x="9637499" y="4410789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dirty="0">
                <a:solidFill>
                  <a:schemeClr val="tx2"/>
                </a:solidFill>
                <a:latin typeface="Calibri Light" panose="020F0302020204030204" pitchFamily="34" charset="0"/>
              </a:rPr>
              <a:t>20</a:t>
            </a: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14E68C1-41D6-ACB7-CA71-EC4F8161A8C9}"/>
              </a:ext>
            </a:extLst>
          </p:cNvPr>
          <p:cNvSpPr txBox="1"/>
          <p:nvPr/>
        </p:nvSpPr>
        <p:spPr bwMode="auto">
          <a:xfrm>
            <a:off x="9637499" y="4661822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dirty="0">
                <a:solidFill>
                  <a:schemeClr val="tx2"/>
                </a:solidFill>
                <a:latin typeface="Calibri Light" panose="020F0302020204030204" pitchFamily="34" charset="0"/>
              </a:rPr>
              <a:t>19</a:t>
            </a: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47616C9-D8BF-3DFD-6C61-492A0D8C1F68}"/>
              </a:ext>
            </a:extLst>
          </p:cNvPr>
          <p:cNvSpPr txBox="1"/>
          <p:nvPr/>
        </p:nvSpPr>
        <p:spPr bwMode="auto">
          <a:xfrm>
            <a:off x="9637499" y="4912855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dirty="0">
                <a:solidFill>
                  <a:schemeClr val="tx2"/>
                </a:solidFill>
                <a:latin typeface="Calibri Light" panose="020F0302020204030204" pitchFamily="34" charset="0"/>
              </a:rPr>
              <a:t>19</a:t>
            </a: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B1E5B3B-D4E9-09C1-653F-4AD643A82267}"/>
              </a:ext>
            </a:extLst>
          </p:cNvPr>
          <p:cNvSpPr txBox="1"/>
          <p:nvPr/>
        </p:nvSpPr>
        <p:spPr bwMode="auto">
          <a:xfrm>
            <a:off x="9637499" y="5163888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12%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578847F-7315-39D8-ECC3-20C0D1A267F9}"/>
              </a:ext>
            </a:extLst>
          </p:cNvPr>
          <p:cNvSpPr txBox="1"/>
          <p:nvPr/>
        </p:nvSpPr>
        <p:spPr bwMode="auto">
          <a:xfrm>
            <a:off x="9637499" y="5414921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12%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D612E8A-DEE7-BA74-0611-CDA2A96A5A4A}"/>
              </a:ext>
            </a:extLst>
          </p:cNvPr>
          <p:cNvSpPr txBox="1"/>
          <p:nvPr/>
        </p:nvSpPr>
        <p:spPr bwMode="auto">
          <a:xfrm>
            <a:off x="9637499" y="5665954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9%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AB6100E-23F2-6B19-BDE4-653C2A39E1A3}"/>
              </a:ext>
            </a:extLst>
          </p:cNvPr>
          <p:cNvSpPr txBox="1"/>
          <p:nvPr/>
        </p:nvSpPr>
        <p:spPr bwMode="auto">
          <a:xfrm>
            <a:off x="9637499" y="5916988"/>
            <a:ext cx="360000" cy="261610"/>
          </a:xfrm>
          <a:prstGeom prst="rect">
            <a:avLst/>
          </a:prstGeom>
          <a:noFill/>
          <a:ln w="9525"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69296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raphique 181">
            <a:extLst>
              <a:ext uri="{FF2B5EF4-FFF2-40B4-BE49-F238E27FC236}">
                <a16:creationId xmlns:a16="http://schemas.microsoft.com/office/drawing/2014/main" id="{E9A781DB-110E-FF18-1DEB-FEBC80849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442864"/>
              </p:ext>
            </p:extLst>
          </p:nvPr>
        </p:nvGraphicFramePr>
        <p:xfrm>
          <a:off x="206783" y="5270735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9" name="ZoneTexte 228">
            <a:extLst>
              <a:ext uri="{FF2B5EF4-FFF2-40B4-BE49-F238E27FC236}">
                <a16:creationId xmlns:a16="http://schemas.microsoft.com/office/drawing/2014/main" id="{866D74ED-73D7-C6CF-46E4-571DF39951FD}"/>
              </a:ext>
            </a:extLst>
          </p:cNvPr>
          <p:cNvSpPr txBox="1"/>
          <p:nvPr/>
        </p:nvSpPr>
        <p:spPr bwMode="auto">
          <a:xfrm>
            <a:off x="2933525" y="2238009"/>
            <a:ext cx="2791757" cy="441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La rémunération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Equilibre vie professionnelle/ vie privée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Des relations humaines de qualité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La liberté d’organisation et autonomie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Être utile aux personnes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La proximité géographique du lieu de travail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Les moyens de bien faire son métier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Être utile à la société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Le travail en équipe</a:t>
            </a:r>
          </a:p>
          <a:p>
            <a:pPr algn="r">
              <a:lnSpc>
                <a:spcPct val="250000"/>
              </a:lnSpc>
              <a:spcBef>
                <a:spcPts val="300"/>
              </a:spcBef>
            </a:pPr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251" name="ZoneTexte 250">
            <a:extLst>
              <a:ext uri="{FF2B5EF4-FFF2-40B4-BE49-F238E27FC236}">
                <a16:creationId xmlns:a16="http://schemas.microsoft.com/office/drawing/2014/main" id="{CBBA9AA4-FC1E-4583-A26C-6234A1E70C1D}"/>
              </a:ext>
            </a:extLst>
          </p:cNvPr>
          <p:cNvSpPr txBox="1"/>
          <p:nvPr/>
        </p:nvSpPr>
        <p:spPr bwMode="auto">
          <a:xfrm>
            <a:off x="6429621" y="2232519"/>
            <a:ext cx="3785136" cy="35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Des perspectives de carrière</a:t>
            </a:r>
          </a:p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La qualité du management</a:t>
            </a:r>
          </a:p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Les valeurs de l’employeur</a:t>
            </a:r>
          </a:p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La possibilité d’exercer son travail à distance</a:t>
            </a:r>
          </a:p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L’image positive du métier (réputation, bouche à oreille)</a:t>
            </a:r>
          </a:p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Un métier reconnu pour son expertise</a:t>
            </a:r>
          </a:p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L’impact écologique</a:t>
            </a:r>
          </a:p>
          <a:p>
            <a:pPr>
              <a:lnSpc>
                <a:spcPct val="250000"/>
              </a:lnSpc>
              <a:spcBef>
                <a:spcPts val="300"/>
              </a:spcBef>
            </a:pPr>
            <a:r>
              <a:rPr lang="fr-FR" sz="1050" dirty="0">
                <a:solidFill>
                  <a:schemeClr val="tx2"/>
                </a:solidFill>
              </a:rPr>
              <a:t>L’image/ la réputation de l’employeur auprès du Grand Public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8BEEB2-0D72-0120-547D-C9D8DF36047A}"/>
              </a:ext>
            </a:extLst>
          </p:cNvPr>
          <p:cNvSpPr txBox="1"/>
          <p:nvPr/>
        </p:nvSpPr>
        <p:spPr>
          <a:xfrm>
            <a:off x="9261949" y="1519150"/>
            <a:ext cx="2810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Actif (n=1211)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5" name="Google Shape;223;p38">
            <a:extLst>
              <a:ext uri="{FF2B5EF4-FFF2-40B4-BE49-F238E27FC236}">
                <a16:creationId xmlns:a16="http://schemas.microsoft.com/office/drawing/2014/main" id="{1C6D6660-AA9F-41F2-0302-9259C6B26CF1}"/>
              </a:ext>
            </a:extLst>
          </p:cNvPr>
          <p:cNvSpPr/>
          <p:nvPr/>
        </p:nvSpPr>
        <p:spPr>
          <a:xfrm>
            <a:off x="-3279" y="1477440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8F5EC2-33C8-3EC8-42C3-118E16A2C946}"/>
              </a:ext>
            </a:extLst>
          </p:cNvPr>
          <p:cNvSpPr txBox="1"/>
          <p:nvPr/>
        </p:nvSpPr>
        <p:spPr>
          <a:xfrm>
            <a:off x="254601" y="1263175"/>
            <a:ext cx="8764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77704">
              <a:spcBef>
                <a:spcPct val="80000"/>
              </a:spcBef>
              <a:buClr>
                <a:srgbClr val="003366"/>
              </a:buClr>
              <a:buSzPct val="90000"/>
              <a:buAutoNum type="alphaUcPeriod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CRITÈRES DE SATISFACTION D'UN MÉTIER</a:t>
            </a:r>
            <a:b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en-US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2. DANS LES SOUS POPULATIONS – VISION DU GRAND ÂGE</a:t>
            </a:r>
            <a:endParaRPr lang="fr-FR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7" name="Google Shape;227;p38">
            <a:extLst>
              <a:ext uri="{FF2B5EF4-FFF2-40B4-BE49-F238E27FC236}">
                <a16:creationId xmlns:a16="http://schemas.microsoft.com/office/drawing/2014/main" id="{288C3E8E-2661-352A-452B-AE9CB3ABA411}"/>
              </a:ext>
            </a:extLst>
          </p:cNvPr>
          <p:cNvSpPr txBox="1">
            <a:spLocks/>
          </p:cNvSpPr>
          <p:nvPr/>
        </p:nvSpPr>
        <p:spPr>
          <a:xfrm>
            <a:off x="112272" y="154466"/>
            <a:ext cx="11960666" cy="1007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accordent significativement plus d'importance à leur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rémunération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leurs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perspectives de carrière</a:t>
            </a:r>
            <a:r>
              <a:rPr lang="fr-FR" sz="1200" kern="0" dirty="0">
                <a:solidFill>
                  <a:srgbClr val="0899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l'image positive de leur métier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à la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reconnaissance de leur expertise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à la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réputation de leur employeur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Les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sont plus exigeantes sur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l'équilibre vie pro/ perso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relations humaines, être utile aux personnes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au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travail en équipe</a:t>
            </a:r>
            <a:b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répondants plus jeunes accordent moins d'importance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aux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relations humaines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qualité ou aux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moyens de bien faire leur métier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Ils sont au contraire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attentifs 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 leur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utilité dans la société, à leurs perspectives de carrière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les moins de 25 ans, à leur impact écologique.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6A9D61-75DF-6184-0431-B7854DEC2E9F}"/>
              </a:ext>
            </a:extLst>
          </p:cNvPr>
          <p:cNvSpPr txBox="1"/>
          <p:nvPr/>
        </p:nvSpPr>
        <p:spPr>
          <a:xfrm>
            <a:off x="147708" y="6352693"/>
            <a:ext cx="448797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Q2. Quels sont les 5 éléments les plus importants pour vous dans l’exercice d’un métier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426DB2A3-5D24-ED0F-A111-0C31EC6F03A5}"/>
              </a:ext>
            </a:extLst>
          </p:cNvPr>
          <p:cNvSpPr txBox="1"/>
          <p:nvPr/>
        </p:nvSpPr>
        <p:spPr bwMode="auto">
          <a:xfrm>
            <a:off x="5577512" y="2397588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69%</a:t>
            </a: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CF49ADBD-C127-A117-2665-F64F92A7FF13}"/>
              </a:ext>
            </a:extLst>
          </p:cNvPr>
          <p:cNvSpPr txBox="1"/>
          <p:nvPr/>
        </p:nvSpPr>
        <p:spPr bwMode="auto">
          <a:xfrm>
            <a:off x="5577512" y="2853693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63%</a:t>
            </a: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C31B4E1D-4670-867A-2D4E-A014D82B5A07}"/>
              </a:ext>
            </a:extLst>
          </p:cNvPr>
          <p:cNvSpPr txBox="1"/>
          <p:nvPr/>
        </p:nvSpPr>
        <p:spPr bwMode="auto">
          <a:xfrm>
            <a:off x="5577512" y="3303757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45%</a:t>
            </a: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F9B85831-B26D-24FA-CD70-E1B8758ACACF}"/>
              </a:ext>
            </a:extLst>
          </p:cNvPr>
          <p:cNvSpPr txBox="1"/>
          <p:nvPr/>
        </p:nvSpPr>
        <p:spPr bwMode="auto">
          <a:xfrm>
            <a:off x="5577512" y="3719343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42%</a:t>
            </a:r>
          </a:p>
        </p:txBody>
      </p:sp>
      <p:sp>
        <p:nvSpPr>
          <p:cNvPr id="234" name="ZoneTexte 233">
            <a:extLst>
              <a:ext uri="{FF2B5EF4-FFF2-40B4-BE49-F238E27FC236}">
                <a16:creationId xmlns:a16="http://schemas.microsoft.com/office/drawing/2014/main" id="{7A06F39F-3B5E-444D-4267-241AEAC73290}"/>
              </a:ext>
            </a:extLst>
          </p:cNvPr>
          <p:cNvSpPr txBox="1"/>
          <p:nvPr/>
        </p:nvSpPr>
        <p:spPr bwMode="auto">
          <a:xfrm>
            <a:off x="5577512" y="4169301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31%</a:t>
            </a:r>
          </a:p>
        </p:txBody>
      </p:sp>
      <p:sp>
        <p:nvSpPr>
          <p:cNvPr id="235" name="ZoneTexte 234">
            <a:extLst>
              <a:ext uri="{FF2B5EF4-FFF2-40B4-BE49-F238E27FC236}">
                <a16:creationId xmlns:a16="http://schemas.microsoft.com/office/drawing/2014/main" id="{FE068EBA-E1FD-9026-3817-7971E1A486DA}"/>
              </a:ext>
            </a:extLst>
          </p:cNvPr>
          <p:cNvSpPr txBox="1"/>
          <p:nvPr/>
        </p:nvSpPr>
        <p:spPr bwMode="auto">
          <a:xfrm>
            <a:off x="5577512" y="4604511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41%</a:t>
            </a:r>
          </a:p>
        </p:txBody>
      </p:sp>
      <p:sp>
        <p:nvSpPr>
          <p:cNvPr id="236" name="ZoneTexte 235">
            <a:extLst>
              <a:ext uri="{FF2B5EF4-FFF2-40B4-BE49-F238E27FC236}">
                <a16:creationId xmlns:a16="http://schemas.microsoft.com/office/drawing/2014/main" id="{298E8255-497A-F768-EC2F-3711EA366C69}"/>
              </a:ext>
            </a:extLst>
          </p:cNvPr>
          <p:cNvSpPr txBox="1"/>
          <p:nvPr/>
        </p:nvSpPr>
        <p:spPr bwMode="auto">
          <a:xfrm>
            <a:off x="5577512" y="5062117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34%</a:t>
            </a:r>
          </a:p>
        </p:txBody>
      </p:sp>
      <p:sp>
        <p:nvSpPr>
          <p:cNvPr id="237" name="ZoneTexte 236">
            <a:extLst>
              <a:ext uri="{FF2B5EF4-FFF2-40B4-BE49-F238E27FC236}">
                <a16:creationId xmlns:a16="http://schemas.microsoft.com/office/drawing/2014/main" id="{30656A2E-8882-8B7E-3498-A8614A2E4552}"/>
              </a:ext>
            </a:extLst>
          </p:cNvPr>
          <p:cNvSpPr txBox="1"/>
          <p:nvPr/>
        </p:nvSpPr>
        <p:spPr bwMode="auto">
          <a:xfrm>
            <a:off x="5577512" y="5496353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26%</a:t>
            </a:r>
          </a:p>
        </p:txBody>
      </p:sp>
      <p:sp>
        <p:nvSpPr>
          <p:cNvPr id="238" name="ZoneTexte 237">
            <a:extLst>
              <a:ext uri="{FF2B5EF4-FFF2-40B4-BE49-F238E27FC236}">
                <a16:creationId xmlns:a16="http://schemas.microsoft.com/office/drawing/2014/main" id="{24BE939E-4733-4196-8166-182FA1FD8EFE}"/>
              </a:ext>
            </a:extLst>
          </p:cNvPr>
          <p:cNvSpPr txBox="1"/>
          <p:nvPr/>
        </p:nvSpPr>
        <p:spPr bwMode="auto">
          <a:xfrm>
            <a:off x="5577512" y="5956066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28%</a:t>
            </a:r>
          </a:p>
        </p:txBody>
      </p:sp>
      <p:sp>
        <p:nvSpPr>
          <p:cNvPr id="239" name="ZoneTexte 238">
            <a:extLst>
              <a:ext uri="{FF2B5EF4-FFF2-40B4-BE49-F238E27FC236}">
                <a16:creationId xmlns:a16="http://schemas.microsoft.com/office/drawing/2014/main" id="{84685395-FCBA-9AE8-CB5D-52CD2744EE5D}"/>
              </a:ext>
            </a:extLst>
          </p:cNvPr>
          <p:cNvSpPr txBox="1"/>
          <p:nvPr/>
        </p:nvSpPr>
        <p:spPr bwMode="auto">
          <a:xfrm>
            <a:off x="6157976" y="2400038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26%</a:t>
            </a:r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59F92358-0A93-56B5-0D83-837D033F3F50}"/>
              </a:ext>
            </a:extLst>
          </p:cNvPr>
          <p:cNvSpPr txBox="1"/>
          <p:nvPr/>
        </p:nvSpPr>
        <p:spPr bwMode="auto">
          <a:xfrm>
            <a:off x="6157976" y="2860041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20%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C7311A0F-2F4F-BCC7-B43C-1A7CFF37746F}"/>
              </a:ext>
            </a:extLst>
          </p:cNvPr>
          <p:cNvSpPr txBox="1"/>
          <p:nvPr/>
        </p:nvSpPr>
        <p:spPr bwMode="auto">
          <a:xfrm>
            <a:off x="6157976" y="3316716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19%</a:t>
            </a: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6ED5FC84-C566-CCA3-60F8-6CDF9BE4D27C}"/>
              </a:ext>
            </a:extLst>
          </p:cNvPr>
          <p:cNvSpPr txBox="1"/>
          <p:nvPr/>
        </p:nvSpPr>
        <p:spPr bwMode="auto">
          <a:xfrm>
            <a:off x="6157976" y="3746352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15%</a:t>
            </a: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1FB0482B-C337-6D77-B152-58E6F405E8D6}"/>
              </a:ext>
            </a:extLst>
          </p:cNvPr>
          <p:cNvSpPr txBox="1"/>
          <p:nvPr/>
        </p:nvSpPr>
        <p:spPr bwMode="auto">
          <a:xfrm>
            <a:off x="6157976" y="4162671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12%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6FC04CD7-B62F-E87E-B00F-CFA946366BD1}"/>
              </a:ext>
            </a:extLst>
          </p:cNvPr>
          <p:cNvSpPr txBox="1"/>
          <p:nvPr/>
        </p:nvSpPr>
        <p:spPr bwMode="auto">
          <a:xfrm>
            <a:off x="6157976" y="4620980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12%</a:t>
            </a: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2AE7EAF9-7F3D-82D8-941B-6B299024715B}"/>
              </a:ext>
            </a:extLst>
          </p:cNvPr>
          <p:cNvSpPr txBox="1"/>
          <p:nvPr/>
        </p:nvSpPr>
        <p:spPr bwMode="auto">
          <a:xfrm>
            <a:off x="6157976" y="5052035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9%</a:t>
            </a:r>
          </a:p>
        </p:txBody>
      </p:sp>
      <p:sp>
        <p:nvSpPr>
          <p:cNvPr id="246" name="ZoneTexte 245">
            <a:extLst>
              <a:ext uri="{FF2B5EF4-FFF2-40B4-BE49-F238E27FC236}">
                <a16:creationId xmlns:a16="http://schemas.microsoft.com/office/drawing/2014/main" id="{5F845ECD-95FA-2F9E-C310-1A4E51A5C26C}"/>
              </a:ext>
            </a:extLst>
          </p:cNvPr>
          <p:cNvSpPr txBox="1"/>
          <p:nvPr/>
        </p:nvSpPr>
        <p:spPr bwMode="auto">
          <a:xfrm>
            <a:off x="6157976" y="5496128"/>
            <a:ext cx="4283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7%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CBE96E9-89F8-9D5A-EE05-5FD3828EEDCA}"/>
              </a:ext>
            </a:extLst>
          </p:cNvPr>
          <p:cNvCxnSpPr>
            <a:cxnSpLocks/>
          </p:cNvCxnSpPr>
          <p:nvPr/>
        </p:nvCxnSpPr>
        <p:spPr>
          <a:xfrm>
            <a:off x="5953371" y="2288885"/>
            <a:ext cx="0" cy="398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1D862447-9274-7EED-CF7B-349FC89E899A}"/>
              </a:ext>
            </a:extLst>
          </p:cNvPr>
          <p:cNvCxnSpPr>
            <a:cxnSpLocks/>
          </p:cNvCxnSpPr>
          <p:nvPr/>
        </p:nvCxnSpPr>
        <p:spPr>
          <a:xfrm>
            <a:off x="6172446" y="2288885"/>
            <a:ext cx="0" cy="398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ZoneTexte 329">
            <a:extLst>
              <a:ext uri="{FF2B5EF4-FFF2-40B4-BE49-F238E27FC236}">
                <a16:creationId xmlns:a16="http://schemas.microsoft.com/office/drawing/2014/main" id="{2B561658-73C6-3959-EF4E-17E04AE61AF2}"/>
              </a:ext>
            </a:extLst>
          </p:cNvPr>
          <p:cNvSpPr txBox="1"/>
          <p:nvPr/>
        </p:nvSpPr>
        <p:spPr bwMode="auto">
          <a:xfrm>
            <a:off x="3956767" y="2027275"/>
            <a:ext cx="4231369" cy="2616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TOTAL CITATION 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4757542-F932-C08F-7309-AE7D8B760810}"/>
              </a:ext>
            </a:extLst>
          </p:cNvPr>
          <p:cNvCxnSpPr>
            <a:cxnSpLocks/>
          </p:cNvCxnSpPr>
          <p:nvPr/>
        </p:nvCxnSpPr>
        <p:spPr>
          <a:xfrm>
            <a:off x="3657600" y="2535252"/>
            <a:ext cx="9780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F2BDF2A8-3BE1-0FE7-6CE6-812CF815202D}"/>
              </a:ext>
            </a:extLst>
          </p:cNvPr>
          <p:cNvGrpSpPr/>
          <p:nvPr/>
        </p:nvGrpSpPr>
        <p:grpSpPr>
          <a:xfrm>
            <a:off x="2659307" y="2379953"/>
            <a:ext cx="883792" cy="246221"/>
            <a:chOff x="7221589" y="1996612"/>
            <a:chExt cx="883792" cy="246221"/>
          </a:xfrm>
        </p:grpSpPr>
        <p:grpSp>
          <p:nvGrpSpPr>
            <p:cNvPr id="96" name="Groupe 277">
              <a:extLst>
                <a:ext uri="{FF2B5EF4-FFF2-40B4-BE49-F238E27FC236}">
                  <a16:creationId xmlns:a16="http://schemas.microsoft.com/office/drawing/2014/main" id="{FF4149A5-A219-5B78-5361-2A6B042FE27D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01" name="Freeform 117">
                <a:extLst>
                  <a:ext uri="{FF2B5EF4-FFF2-40B4-BE49-F238E27FC236}">
                    <a16:creationId xmlns:a16="http://schemas.microsoft.com/office/drawing/2014/main" id="{80E54286-AEE6-9022-0F24-31ABFB2F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02" name="Freeform 118">
                <a:extLst>
                  <a:ext uri="{FF2B5EF4-FFF2-40B4-BE49-F238E27FC236}">
                    <a16:creationId xmlns:a16="http://schemas.microsoft.com/office/drawing/2014/main" id="{52E86AF4-EA70-C776-004E-3A0E4C8FD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97" name="Groupe 278">
              <a:extLst>
                <a:ext uri="{FF2B5EF4-FFF2-40B4-BE49-F238E27FC236}">
                  <a16:creationId xmlns:a16="http://schemas.microsoft.com/office/drawing/2014/main" id="{985AB126-4FC4-ADF9-1ACC-DFD43101AD9C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99" name="Freeform 119">
                <a:extLst>
                  <a:ext uri="{FF2B5EF4-FFF2-40B4-BE49-F238E27FC236}">
                    <a16:creationId xmlns:a16="http://schemas.microsoft.com/office/drawing/2014/main" id="{99A10EAA-73E5-2C33-F7C8-1CCCD4232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00" name="Freeform 120">
                <a:extLst>
                  <a:ext uri="{FF2B5EF4-FFF2-40B4-BE49-F238E27FC236}">
                    <a16:creationId xmlns:a16="http://schemas.microsoft.com/office/drawing/2014/main" id="{E2E2B821-D515-7503-635D-C02F85E8F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97C2670F-A246-7048-5DDE-48B5214B004A}"/>
                </a:ext>
              </a:extLst>
            </p:cNvPr>
            <p:cNvSpPr txBox="1"/>
            <p:nvPr/>
          </p:nvSpPr>
          <p:spPr bwMode="auto">
            <a:xfrm>
              <a:off x="7253778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67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71%</a:t>
              </a:r>
            </a:p>
          </p:txBody>
        </p:sp>
      </p:grp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52C6DC59-F7BA-06E6-F5BC-CDC751EA4263}"/>
              </a:ext>
            </a:extLst>
          </p:cNvPr>
          <p:cNvCxnSpPr>
            <a:cxnSpLocks/>
          </p:cNvCxnSpPr>
          <p:nvPr/>
        </p:nvCxnSpPr>
        <p:spPr>
          <a:xfrm flipH="1">
            <a:off x="3155836" y="2970776"/>
            <a:ext cx="242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141B801A-0430-0F98-CA97-B31C454EBDCF}"/>
              </a:ext>
            </a:extLst>
          </p:cNvPr>
          <p:cNvGrpSpPr/>
          <p:nvPr/>
        </p:nvGrpSpPr>
        <p:grpSpPr>
          <a:xfrm>
            <a:off x="2230866" y="2861196"/>
            <a:ext cx="883792" cy="246221"/>
            <a:chOff x="7221589" y="1996612"/>
            <a:chExt cx="883792" cy="246221"/>
          </a:xfrm>
        </p:grpSpPr>
        <p:grpSp>
          <p:nvGrpSpPr>
            <p:cNvPr id="133" name="Groupe 277">
              <a:extLst>
                <a:ext uri="{FF2B5EF4-FFF2-40B4-BE49-F238E27FC236}">
                  <a16:creationId xmlns:a16="http://schemas.microsoft.com/office/drawing/2014/main" id="{6693FC55-8E90-4E4F-0E26-0B399E53515E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38" name="Freeform 117">
                <a:extLst>
                  <a:ext uri="{FF2B5EF4-FFF2-40B4-BE49-F238E27FC236}">
                    <a16:creationId xmlns:a16="http://schemas.microsoft.com/office/drawing/2014/main" id="{4FF2B9C5-B900-7535-EBB6-23C48B536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39" name="Freeform 118">
                <a:extLst>
                  <a:ext uri="{FF2B5EF4-FFF2-40B4-BE49-F238E27FC236}">
                    <a16:creationId xmlns:a16="http://schemas.microsoft.com/office/drawing/2014/main" id="{9E32AF7C-C0CC-7E15-3580-7EE74A33E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134" name="Groupe 278">
              <a:extLst>
                <a:ext uri="{FF2B5EF4-FFF2-40B4-BE49-F238E27FC236}">
                  <a16:creationId xmlns:a16="http://schemas.microsoft.com/office/drawing/2014/main" id="{B64239C3-C036-09F6-8CFB-CB246461BDFA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36" name="Freeform 119">
                <a:extLst>
                  <a:ext uri="{FF2B5EF4-FFF2-40B4-BE49-F238E27FC236}">
                    <a16:creationId xmlns:a16="http://schemas.microsoft.com/office/drawing/2014/main" id="{5715416D-342D-524D-5070-EE1011BF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37" name="Freeform 120">
                <a:extLst>
                  <a:ext uri="{FF2B5EF4-FFF2-40B4-BE49-F238E27FC236}">
                    <a16:creationId xmlns:a16="http://schemas.microsoft.com/office/drawing/2014/main" id="{9E208B46-4041-6B64-4AE8-9F049F92C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133681D9-8359-96AE-7AB3-BF73C5C9FB5F}"/>
                </a:ext>
              </a:extLst>
            </p:cNvPr>
            <p:cNvSpPr txBox="1"/>
            <p:nvPr/>
          </p:nvSpPr>
          <p:spPr bwMode="auto">
            <a:xfrm>
              <a:off x="7253777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66% 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60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49A0F7DE-0128-B333-E73E-FB89FA8AC2C1}"/>
              </a:ext>
            </a:extLst>
          </p:cNvPr>
          <p:cNvCxnSpPr>
            <a:cxnSpLocks/>
          </p:cNvCxnSpPr>
          <p:nvPr/>
        </p:nvCxnSpPr>
        <p:spPr>
          <a:xfrm flipH="1">
            <a:off x="1881758" y="3419173"/>
            <a:ext cx="6267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AD20E24D-20EF-7F9F-1F70-EBAC2A646729}"/>
              </a:ext>
            </a:extLst>
          </p:cNvPr>
          <p:cNvGrpSpPr/>
          <p:nvPr/>
        </p:nvGrpSpPr>
        <p:grpSpPr>
          <a:xfrm>
            <a:off x="2551179" y="3268503"/>
            <a:ext cx="883792" cy="246221"/>
            <a:chOff x="7221589" y="1996612"/>
            <a:chExt cx="883792" cy="246221"/>
          </a:xfrm>
        </p:grpSpPr>
        <p:grpSp>
          <p:nvGrpSpPr>
            <p:cNvPr id="142" name="Groupe 277">
              <a:extLst>
                <a:ext uri="{FF2B5EF4-FFF2-40B4-BE49-F238E27FC236}">
                  <a16:creationId xmlns:a16="http://schemas.microsoft.com/office/drawing/2014/main" id="{7AC11F95-E5AE-BF68-FB47-A8154DAA4FB1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47" name="Freeform 117">
                <a:extLst>
                  <a:ext uri="{FF2B5EF4-FFF2-40B4-BE49-F238E27FC236}">
                    <a16:creationId xmlns:a16="http://schemas.microsoft.com/office/drawing/2014/main" id="{6FD95771-6342-4C65-0D06-0C90250EC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48" name="Freeform 118">
                <a:extLst>
                  <a:ext uri="{FF2B5EF4-FFF2-40B4-BE49-F238E27FC236}">
                    <a16:creationId xmlns:a16="http://schemas.microsoft.com/office/drawing/2014/main" id="{3AF1A94E-40D9-8FE7-AD27-FDA6E8D8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143" name="Groupe 278">
              <a:extLst>
                <a:ext uri="{FF2B5EF4-FFF2-40B4-BE49-F238E27FC236}">
                  <a16:creationId xmlns:a16="http://schemas.microsoft.com/office/drawing/2014/main" id="{B09E56CE-6E25-EC56-1336-F6455D8ED76C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45" name="Freeform 119">
                <a:extLst>
                  <a:ext uri="{FF2B5EF4-FFF2-40B4-BE49-F238E27FC236}">
                    <a16:creationId xmlns:a16="http://schemas.microsoft.com/office/drawing/2014/main" id="{CE5DBAE1-E360-0D5A-C90D-602D20721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46" name="Freeform 120">
                <a:extLst>
                  <a:ext uri="{FF2B5EF4-FFF2-40B4-BE49-F238E27FC236}">
                    <a16:creationId xmlns:a16="http://schemas.microsoft.com/office/drawing/2014/main" id="{EE8ADFA0-F3C5-41D1-5E9B-8A765010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332E9BF7-7CDE-4496-D907-A038A8536A84}"/>
                </a:ext>
              </a:extLst>
            </p:cNvPr>
            <p:cNvSpPr txBox="1"/>
            <p:nvPr/>
          </p:nvSpPr>
          <p:spPr bwMode="auto">
            <a:xfrm>
              <a:off x="7253776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50%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42%</a:t>
              </a:r>
            </a:p>
          </p:txBody>
        </p:sp>
      </p:grpSp>
      <p:graphicFrame>
        <p:nvGraphicFramePr>
          <p:cNvPr id="149" name="Graphique 148">
            <a:extLst>
              <a:ext uri="{FF2B5EF4-FFF2-40B4-BE49-F238E27FC236}">
                <a16:creationId xmlns:a16="http://schemas.microsoft.com/office/drawing/2014/main" id="{15E9E2CD-D389-B1DF-DE75-4486A906E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342921"/>
              </p:ext>
            </p:extLst>
          </p:nvPr>
        </p:nvGraphicFramePr>
        <p:xfrm>
          <a:off x="164284" y="2752729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0" name="ZoneTexte 149">
            <a:extLst>
              <a:ext uri="{FF2B5EF4-FFF2-40B4-BE49-F238E27FC236}">
                <a16:creationId xmlns:a16="http://schemas.microsoft.com/office/drawing/2014/main" id="{C5067634-D783-93A8-B8A4-E4E48CE7EB0B}"/>
              </a:ext>
            </a:extLst>
          </p:cNvPr>
          <p:cNvSpPr txBox="1"/>
          <p:nvPr/>
        </p:nvSpPr>
        <p:spPr bwMode="auto">
          <a:xfrm>
            <a:off x="44861" y="2824860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93DB7FCA-7EAF-0041-099A-38CDCC0AC537}"/>
              </a:ext>
            </a:extLst>
          </p:cNvPr>
          <p:cNvSpPr txBox="1"/>
          <p:nvPr/>
        </p:nvSpPr>
        <p:spPr bwMode="auto">
          <a:xfrm>
            <a:off x="37045" y="297822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586AAE5F-6195-0187-C1DA-75B3A3AE63A7}"/>
              </a:ext>
            </a:extLst>
          </p:cNvPr>
          <p:cNvSpPr txBox="1"/>
          <p:nvPr/>
        </p:nvSpPr>
        <p:spPr bwMode="auto">
          <a:xfrm>
            <a:off x="43456" y="3130682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22CA33D3-08B1-9992-1A88-4048527615FC}"/>
              </a:ext>
            </a:extLst>
          </p:cNvPr>
          <p:cNvSpPr txBox="1"/>
          <p:nvPr/>
        </p:nvSpPr>
        <p:spPr bwMode="auto">
          <a:xfrm>
            <a:off x="30633" y="3287962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FC2C5261-57CA-E525-EA21-A346E4821C31}"/>
              </a:ext>
            </a:extLst>
          </p:cNvPr>
          <p:cNvSpPr txBox="1"/>
          <p:nvPr/>
        </p:nvSpPr>
        <p:spPr bwMode="auto">
          <a:xfrm>
            <a:off x="32236" y="3429823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9342EDD0-F813-C331-B4A3-AB4CEB0230E5}"/>
              </a:ext>
            </a:extLst>
          </p:cNvPr>
          <p:cNvSpPr txBox="1"/>
          <p:nvPr/>
        </p:nvSpPr>
        <p:spPr bwMode="auto">
          <a:xfrm>
            <a:off x="1473313" y="2837433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B49E3BD2-26E7-8DCB-3BE8-3FC1B51298A7}"/>
              </a:ext>
            </a:extLst>
          </p:cNvPr>
          <p:cNvSpPr txBox="1"/>
          <p:nvPr/>
        </p:nvSpPr>
        <p:spPr bwMode="auto">
          <a:xfrm>
            <a:off x="1568852" y="3295657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C9F225E1-85F9-8C95-ABDB-3792F80AD8C0}"/>
              </a:ext>
            </a:extLst>
          </p:cNvPr>
          <p:cNvSpPr txBox="1"/>
          <p:nvPr/>
        </p:nvSpPr>
        <p:spPr bwMode="auto">
          <a:xfrm>
            <a:off x="1528583" y="3150480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14A4EECD-6750-9864-441F-10378B05CA99}"/>
              </a:ext>
            </a:extLst>
          </p:cNvPr>
          <p:cNvSpPr txBox="1"/>
          <p:nvPr/>
        </p:nvSpPr>
        <p:spPr bwMode="auto">
          <a:xfrm>
            <a:off x="1461284" y="2999441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D8F3113-47C8-B445-633B-53C84C2966BE}"/>
              </a:ext>
            </a:extLst>
          </p:cNvPr>
          <p:cNvCxnSpPr>
            <a:cxnSpLocks/>
          </p:cNvCxnSpPr>
          <p:nvPr/>
        </p:nvCxnSpPr>
        <p:spPr>
          <a:xfrm flipH="1">
            <a:off x="3473557" y="3419173"/>
            <a:ext cx="26580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5EFA27E-31D8-D590-56C8-CCCA72FA77F3}"/>
              </a:ext>
            </a:extLst>
          </p:cNvPr>
          <p:cNvSpPr/>
          <p:nvPr/>
        </p:nvSpPr>
        <p:spPr>
          <a:xfrm>
            <a:off x="1278745" y="2877629"/>
            <a:ext cx="419785" cy="33724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3E3AD6DF-9195-22A2-CC2B-02C0EA171FCE}"/>
              </a:ext>
            </a:extLst>
          </p:cNvPr>
          <p:cNvCxnSpPr>
            <a:cxnSpLocks/>
          </p:cNvCxnSpPr>
          <p:nvPr/>
        </p:nvCxnSpPr>
        <p:spPr>
          <a:xfrm flipH="1">
            <a:off x="3643390" y="4293428"/>
            <a:ext cx="6267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BF1A02BB-7D35-16F5-3602-9ACA8DE4A36D}"/>
              </a:ext>
            </a:extLst>
          </p:cNvPr>
          <p:cNvGrpSpPr/>
          <p:nvPr/>
        </p:nvGrpSpPr>
        <p:grpSpPr>
          <a:xfrm>
            <a:off x="2624799" y="4124106"/>
            <a:ext cx="883792" cy="246221"/>
            <a:chOff x="7221589" y="1996612"/>
            <a:chExt cx="883792" cy="246221"/>
          </a:xfrm>
        </p:grpSpPr>
        <p:grpSp>
          <p:nvGrpSpPr>
            <p:cNvPr id="163" name="Groupe 277">
              <a:extLst>
                <a:ext uri="{FF2B5EF4-FFF2-40B4-BE49-F238E27FC236}">
                  <a16:creationId xmlns:a16="http://schemas.microsoft.com/office/drawing/2014/main" id="{1B9A6D51-9E20-EE3E-6250-1EE16B621558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68" name="Freeform 117">
                <a:extLst>
                  <a:ext uri="{FF2B5EF4-FFF2-40B4-BE49-F238E27FC236}">
                    <a16:creationId xmlns:a16="http://schemas.microsoft.com/office/drawing/2014/main" id="{12D3A595-2A95-F1A0-DD02-8E1B7B2FF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69" name="Freeform 118">
                <a:extLst>
                  <a:ext uri="{FF2B5EF4-FFF2-40B4-BE49-F238E27FC236}">
                    <a16:creationId xmlns:a16="http://schemas.microsoft.com/office/drawing/2014/main" id="{BBDCF697-BB85-71FD-93B2-433A61CDC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164" name="Groupe 278">
              <a:extLst>
                <a:ext uri="{FF2B5EF4-FFF2-40B4-BE49-F238E27FC236}">
                  <a16:creationId xmlns:a16="http://schemas.microsoft.com/office/drawing/2014/main" id="{6D95292F-5C29-5142-0AD3-1EF73F16211A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66" name="Freeform 119">
                <a:extLst>
                  <a:ext uri="{FF2B5EF4-FFF2-40B4-BE49-F238E27FC236}">
                    <a16:creationId xmlns:a16="http://schemas.microsoft.com/office/drawing/2014/main" id="{528710F6-6BCC-1D10-945B-E8EFABA6E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167" name="Freeform 120">
                <a:extLst>
                  <a:ext uri="{FF2B5EF4-FFF2-40B4-BE49-F238E27FC236}">
                    <a16:creationId xmlns:a16="http://schemas.microsoft.com/office/drawing/2014/main" id="{61BEF3F7-BF34-9D8A-1C79-8C8C59D0F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DA9588B8-C43F-FC5B-FA40-E929D2B83724}"/>
                </a:ext>
              </a:extLst>
            </p:cNvPr>
            <p:cNvSpPr txBox="1"/>
            <p:nvPr/>
          </p:nvSpPr>
          <p:spPr bwMode="auto">
            <a:xfrm>
              <a:off x="7253774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34% 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28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BBDB50CC-9EF9-0867-F9FF-C9D976F30A0C}"/>
              </a:ext>
            </a:extLst>
          </p:cNvPr>
          <p:cNvCxnSpPr>
            <a:cxnSpLocks/>
          </p:cNvCxnSpPr>
          <p:nvPr/>
        </p:nvCxnSpPr>
        <p:spPr>
          <a:xfrm flipH="1">
            <a:off x="1957155" y="5182519"/>
            <a:ext cx="16803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Graphique 170">
            <a:extLst>
              <a:ext uri="{FF2B5EF4-FFF2-40B4-BE49-F238E27FC236}">
                <a16:creationId xmlns:a16="http://schemas.microsoft.com/office/drawing/2014/main" id="{334A4BBA-9629-43B3-AD95-19552393D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061736"/>
              </p:ext>
            </p:extLst>
          </p:nvPr>
        </p:nvGraphicFramePr>
        <p:xfrm>
          <a:off x="218663" y="4325556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2" name="ZoneTexte 171">
            <a:extLst>
              <a:ext uri="{FF2B5EF4-FFF2-40B4-BE49-F238E27FC236}">
                <a16:creationId xmlns:a16="http://schemas.microsoft.com/office/drawing/2014/main" id="{7CF16C95-790B-A394-D5CF-886E5C35AD79}"/>
              </a:ext>
            </a:extLst>
          </p:cNvPr>
          <p:cNvSpPr txBox="1"/>
          <p:nvPr/>
        </p:nvSpPr>
        <p:spPr bwMode="auto">
          <a:xfrm>
            <a:off x="99240" y="4397687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5780A92A-FBB3-F73E-7F17-41CE7CCDA2F2}"/>
              </a:ext>
            </a:extLst>
          </p:cNvPr>
          <p:cNvSpPr txBox="1"/>
          <p:nvPr/>
        </p:nvSpPr>
        <p:spPr bwMode="auto">
          <a:xfrm>
            <a:off x="91424" y="4551050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82B34BD6-DF43-1F13-4F96-C1BBA86DD8DE}"/>
              </a:ext>
            </a:extLst>
          </p:cNvPr>
          <p:cNvSpPr txBox="1"/>
          <p:nvPr/>
        </p:nvSpPr>
        <p:spPr bwMode="auto">
          <a:xfrm>
            <a:off x="97835" y="4703509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1A1D0EC6-3B47-97DB-6EBF-FF363898E470}"/>
              </a:ext>
            </a:extLst>
          </p:cNvPr>
          <p:cNvSpPr txBox="1"/>
          <p:nvPr/>
        </p:nvSpPr>
        <p:spPr bwMode="auto">
          <a:xfrm>
            <a:off x="85012" y="4860789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5A05BFF5-293D-A9ED-CEBB-EC283F27A407}"/>
              </a:ext>
            </a:extLst>
          </p:cNvPr>
          <p:cNvSpPr txBox="1"/>
          <p:nvPr/>
        </p:nvSpPr>
        <p:spPr bwMode="auto">
          <a:xfrm>
            <a:off x="1527692" y="4410260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3081CEFA-7275-2B01-052E-E695A3DD1610}"/>
              </a:ext>
            </a:extLst>
          </p:cNvPr>
          <p:cNvSpPr txBox="1"/>
          <p:nvPr/>
        </p:nvSpPr>
        <p:spPr bwMode="auto">
          <a:xfrm>
            <a:off x="1595980" y="4868484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FB48E266-DA09-BB88-EEBE-ABD0E4196575}"/>
              </a:ext>
            </a:extLst>
          </p:cNvPr>
          <p:cNvSpPr txBox="1"/>
          <p:nvPr/>
        </p:nvSpPr>
        <p:spPr bwMode="auto">
          <a:xfrm>
            <a:off x="1582962" y="4723307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767E1BAE-F135-BA5C-A30C-934C8A83F54A}"/>
              </a:ext>
            </a:extLst>
          </p:cNvPr>
          <p:cNvSpPr txBox="1"/>
          <p:nvPr/>
        </p:nvSpPr>
        <p:spPr bwMode="auto">
          <a:xfrm>
            <a:off x="1542914" y="4572268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5791C31-2748-A0F1-1268-9679F3780D45}"/>
              </a:ext>
            </a:extLst>
          </p:cNvPr>
          <p:cNvSpPr/>
          <p:nvPr/>
        </p:nvSpPr>
        <p:spPr>
          <a:xfrm>
            <a:off x="1229831" y="4430703"/>
            <a:ext cx="507754" cy="502384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B04D4D63-973C-D715-1F01-31C5AF55E35C}"/>
              </a:ext>
            </a:extLst>
          </p:cNvPr>
          <p:cNvCxnSpPr>
            <a:cxnSpLocks/>
          </p:cNvCxnSpPr>
          <p:nvPr/>
        </p:nvCxnSpPr>
        <p:spPr>
          <a:xfrm flipH="1">
            <a:off x="2068945" y="5608758"/>
            <a:ext cx="23126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>
            <a:extLst>
              <a:ext uri="{FF2B5EF4-FFF2-40B4-BE49-F238E27FC236}">
                <a16:creationId xmlns:a16="http://schemas.microsoft.com/office/drawing/2014/main" id="{98B39D15-0C64-F7F2-CFA6-FA2C4857E53E}"/>
              </a:ext>
            </a:extLst>
          </p:cNvPr>
          <p:cNvSpPr txBox="1"/>
          <p:nvPr/>
        </p:nvSpPr>
        <p:spPr bwMode="auto">
          <a:xfrm>
            <a:off x="87360" y="534286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983C6A73-115F-654A-98B3-3859887F7A74}"/>
              </a:ext>
            </a:extLst>
          </p:cNvPr>
          <p:cNvSpPr txBox="1"/>
          <p:nvPr/>
        </p:nvSpPr>
        <p:spPr bwMode="auto">
          <a:xfrm>
            <a:off x="79544" y="549622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1E028C18-E48C-A8A4-DD1C-315390DAFA6B}"/>
              </a:ext>
            </a:extLst>
          </p:cNvPr>
          <p:cNvSpPr txBox="1"/>
          <p:nvPr/>
        </p:nvSpPr>
        <p:spPr bwMode="auto">
          <a:xfrm>
            <a:off x="85955" y="564868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262500E0-DBF7-FB86-A8C1-31A15D6E366F}"/>
              </a:ext>
            </a:extLst>
          </p:cNvPr>
          <p:cNvSpPr txBox="1"/>
          <p:nvPr/>
        </p:nvSpPr>
        <p:spPr bwMode="auto">
          <a:xfrm>
            <a:off x="73132" y="5805968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FBDCF1EB-BF96-0E0A-7B6F-C953B2E8371F}"/>
              </a:ext>
            </a:extLst>
          </p:cNvPr>
          <p:cNvSpPr txBox="1"/>
          <p:nvPr/>
        </p:nvSpPr>
        <p:spPr bwMode="auto">
          <a:xfrm>
            <a:off x="74735" y="5947829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2D5B59EB-3FF8-A8B9-FDC6-C8562E27EEE1}"/>
              </a:ext>
            </a:extLst>
          </p:cNvPr>
          <p:cNvSpPr txBox="1"/>
          <p:nvPr/>
        </p:nvSpPr>
        <p:spPr bwMode="auto">
          <a:xfrm>
            <a:off x="1493649" y="5355439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D1B289EB-7868-088A-4BEC-5E2FCC8927D5}"/>
              </a:ext>
            </a:extLst>
          </p:cNvPr>
          <p:cNvSpPr txBox="1"/>
          <p:nvPr/>
        </p:nvSpPr>
        <p:spPr bwMode="auto">
          <a:xfrm>
            <a:off x="1457720" y="5813663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357F44B1-DEAD-FAA4-4739-0716C2A1BA2D}"/>
              </a:ext>
            </a:extLst>
          </p:cNvPr>
          <p:cNvSpPr txBox="1"/>
          <p:nvPr/>
        </p:nvSpPr>
        <p:spPr bwMode="auto">
          <a:xfrm>
            <a:off x="1383137" y="5668486"/>
            <a:ext cx="3802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D3DAE8B2-72AA-3C84-9679-AEAC6869E8ED}"/>
              </a:ext>
            </a:extLst>
          </p:cNvPr>
          <p:cNvSpPr txBox="1"/>
          <p:nvPr/>
        </p:nvSpPr>
        <p:spPr bwMode="auto">
          <a:xfrm>
            <a:off x="1461246" y="5517447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D59FC67-4CCC-8685-1DDF-D6443F40C519}"/>
              </a:ext>
            </a:extLst>
          </p:cNvPr>
          <p:cNvSpPr/>
          <p:nvPr/>
        </p:nvSpPr>
        <p:spPr>
          <a:xfrm>
            <a:off x="913920" y="5398615"/>
            <a:ext cx="762529" cy="33724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245886BD-11E4-8088-5B6A-B4E486D18D81}"/>
              </a:ext>
            </a:extLst>
          </p:cNvPr>
          <p:cNvSpPr txBox="1"/>
          <p:nvPr/>
        </p:nvSpPr>
        <p:spPr bwMode="auto">
          <a:xfrm>
            <a:off x="94630" y="5031765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85E1CFB-0E97-9F85-A4A2-AC60656AE531}"/>
              </a:ext>
            </a:extLst>
          </p:cNvPr>
          <p:cNvCxnSpPr>
            <a:cxnSpLocks/>
          </p:cNvCxnSpPr>
          <p:nvPr/>
        </p:nvCxnSpPr>
        <p:spPr>
          <a:xfrm flipH="1">
            <a:off x="3833265" y="6042643"/>
            <a:ext cx="6267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e 194">
            <a:extLst>
              <a:ext uri="{FF2B5EF4-FFF2-40B4-BE49-F238E27FC236}">
                <a16:creationId xmlns:a16="http://schemas.microsoft.com/office/drawing/2014/main" id="{8216BF24-43A6-D595-A3B3-EC86133F5BD7}"/>
              </a:ext>
            </a:extLst>
          </p:cNvPr>
          <p:cNvGrpSpPr/>
          <p:nvPr/>
        </p:nvGrpSpPr>
        <p:grpSpPr>
          <a:xfrm>
            <a:off x="2826277" y="5911886"/>
            <a:ext cx="883792" cy="246221"/>
            <a:chOff x="7221589" y="1996612"/>
            <a:chExt cx="883792" cy="246221"/>
          </a:xfrm>
        </p:grpSpPr>
        <p:grpSp>
          <p:nvGrpSpPr>
            <p:cNvPr id="196" name="Groupe 277">
              <a:extLst>
                <a:ext uri="{FF2B5EF4-FFF2-40B4-BE49-F238E27FC236}">
                  <a16:creationId xmlns:a16="http://schemas.microsoft.com/office/drawing/2014/main" id="{4231D584-AD84-3F40-8A34-80BF74E1A1C9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201" name="Freeform 117">
                <a:extLst>
                  <a:ext uri="{FF2B5EF4-FFF2-40B4-BE49-F238E27FC236}">
                    <a16:creationId xmlns:a16="http://schemas.microsoft.com/office/drawing/2014/main" id="{A8ADE9F5-C2A2-AE3D-2186-726851314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02" name="Freeform 118">
                <a:extLst>
                  <a:ext uri="{FF2B5EF4-FFF2-40B4-BE49-F238E27FC236}">
                    <a16:creationId xmlns:a16="http://schemas.microsoft.com/office/drawing/2014/main" id="{33F26673-22DC-8449-9D59-AC15FB1C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197" name="Groupe 278">
              <a:extLst>
                <a:ext uri="{FF2B5EF4-FFF2-40B4-BE49-F238E27FC236}">
                  <a16:creationId xmlns:a16="http://schemas.microsoft.com/office/drawing/2014/main" id="{4D838CBA-81B4-BD88-8EBC-BFAD2EFDB778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99" name="Freeform 119">
                <a:extLst>
                  <a:ext uri="{FF2B5EF4-FFF2-40B4-BE49-F238E27FC236}">
                    <a16:creationId xmlns:a16="http://schemas.microsoft.com/office/drawing/2014/main" id="{93BB9910-DE03-F497-893D-C5DE00BDF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00" name="Freeform 120">
                <a:extLst>
                  <a:ext uri="{FF2B5EF4-FFF2-40B4-BE49-F238E27FC236}">
                    <a16:creationId xmlns:a16="http://schemas.microsoft.com/office/drawing/2014/main" id="{41C86D81-8C01-B568-96B1-FCB79F0AA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65C74326-7A61-4416-41FE-717AC9BFDEBE}"/>
                </a:ext>
              </a:extLst>
            </p:cNvPr>
            <p:cNvSpPr txBox="1"/>
            <p:nvPr/>
          </p:nvSpPr>
          <p:spPr bwMode="auto">
            <a:xfrm>
              <a:off x="7253773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31% 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25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CDAA782A-EE02-FC07-1597-3FBFECD64008}"/>
              </a:ext>
            </a:extLst>
          </p:cNvPr>
          <p:cNvCxnSpPr>
            <a:cxnSpLocks/>
          </p:cNvCxnSpPr>
          <p:nvPr/>
        </p:nvCxnSpPr>
        <p:spPr>
          <a:xfrm flipH="1">
            <a:off x="8055218" y="2533482"/>
            <a:ext cx="242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CFE9B1C7-9363-2002-D8A8-A56F2B37F1F4}"/>
              </a:ext>
            </a:extLst>
          </p:cNvPr>
          <p:cNvGrpSpPr/>
          <p:nvPr/>
        </p:nvGrpSpPr>
        <p:grpSpPr>
          <a:xfrm>
            <a:off x="8461559" y="2414219"/>
            <a:ext cx="883792" cy="246221"/>
            <a:chOff x="7221589" y="1996612"/>
            <a:chExt cx="883792" cy="246221"/>
          </a:xfrm>
        </p:grpSpPr>
        <p:grpSp>
          <p:nvGrpSpPr>
            <p:cNvPr id="206" name="Groupe 277">
              <a:extLst>
                <a:ext uri="{FF2B5EF4-FFF2-40B4-BE49-F238E27FC236}">
                  <a16:creationId xmlns:a16="http://schemas.microsoft.com/office/drawing/2014/main" id="{9201DCD3-8C85-3E18-83ED-3C190FE34D7E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211" name="Freeform 117">
                <a:extLst>
                  <a:ext uri="{FF2B5EF4-FFF2-40B4-BE49-F238E27FC236}">
                    <a16:creationId xmlns:a16="http://schemas.microsoft.com/office/drawing/2014/main" id="{D3AB7245-32C6-70F2-2823-24DA19093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12" name="Freeform 118">
                <a:extLst>
                  <a:ext uri="{FF2B5EF4-FFF2-40B4-BE49-F238E27FC236}">
                    <a16:creationId xmlns:a16="http://schemas.microsoft.com/office/drawing/2014/main" id="{21C23E2E-6A80-333B-DEF5-D202EDACC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207" name="Groupe 278">
              <a:extLst>
                <a:ext uri="{FF2B5EF4-FFF2-40B4-BE49-F238E27FC236}">
                  <a16:creationId xmlns:a16="http://schemas.microsoft.com/office/drawing/2014/main" id="{4BFD6FE0-E883-A021-879F-8F0BCAAFCBE4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209" name="Freeform 119">
                <a:extLst>
                  <a:ext uri="{FF2B5EF4-FFF2-40B4-BE49-F238E27FC236}">
                    <a16:creationId xmlns:a16="http://schemas.microsoft.com/office/drawing/2014/main" id="{C5E08F65-5671-D458-6D2E-8A22F0EFD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10" name="Freeform 120">
                <a:extLst>
                  <a:ext uri="{FF2B5EF4-FFF2-40B4-BE49-F238E27FC236}">
                    <a16:creationId xmlns:a16="http://schemas.microsoft.com/office/drawing/2014/main" id="{7650365A-F5F4-17BF-6001-6072F83A7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D6A9E0F5-34A8-1288-AC06-1BC13257C534}"/>
                </a:ext>
              </a:extLst>
            </p:cNvPr>
            <p:cNvSpPr txBox="1"/>
            <p:nvPr/>
          </p:nvSpPr>
          <p:spPr bwMode="auto">
            <a:xfrm>
              <a:off x="7253776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23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28%</a:t>
              </a:r>
            </a:p>
          </p:txBody>
        </p:sp>
      </p:grpSp>
      <p:graphicFrame>
        <p:nvGraphicFramePr>
          <p:cNvPr id="213" name="Graphique 212">
            <a:extLst>
              <a:ext uri="{FF2B5EF4-FFF2-40B4-BE49-F238E27FC236}">
                <a16:creationId xmlns:a16="http://schemas.microsoft.com/office/drawing/2014/main" id="{2511DADC-3E86-AC49-4CAD-815EF98CB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341079"/>
              </p:ext>
            </p:extLst>
          </p:nvPr>
        </p:nvGraphicFramePr>
        <p:xfrm>
          <a:off x="10367696" y="2016602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4" name="ZoneTexte 213">
            <a:extLst>
              <a:ext uri="{FF2B5EF4-FFF2-40B4-BE49-F238E27FC236}">
                <a16:creationId xmlns:a16="http://schemas.microsoft.com/office/drawing/2014/main" id="{F0EE23AE-BAF7-1402-5D88-9D8AE131D69E}"/>
              </a:ext>
            </a:extLst>
          </p:cNvPr>
          <p:cNvSpPr txBox="1"/>
          <p:nvPr/>
        </p:nvSpPr>
        <p:spPr bwMode="auto">
          <a:xfrm>
            <a:off x="10277285" y="2070380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5D816668-967F-8AA0-E4BD-3A228A22E4DF}"/>
              </a:ext>
            </a:extLst>
          </p:cNvPr>
          <p:cNvSpPr txBox="1"/>
          <p:nvPr/>
        </p:nvSpPr>
        <p:spPr bwMode="auto">
          <a:xfrm>
            <a:off x="10269469" y="222374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FA26E20E-740C-6644-2295-162D5509A869}"/>
              </a:ext>
            </a:extLst>
          </p:cNvPr>
          <p:cNvSpPr txBox="1"/>
          <p:nvPr/>
        </p:nvSpPr>
        <p:spPr bwMode="auto">
          <a:xfrm>
            <a:off x="10275880" y="2376202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58BCEDC7-2D49-547E-8B9F-5D341175CB6A}"/>
              </a:ext>
            </a:extLst>
          </p:cNvPr>
          <p:cNvSpPr txBox="1"/>
          <p:nvPr/>
        </p:nvSpPr>
        <p:spPr bwMode="auto">
          <a:xfrm>
            <a:off x="10263057" y="2533482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863D4047-F9D8-9DB5-B487-D870A1303F35}"/>
              </a:ext>
            </a:extLst>
          </p:cNvPr>
          <p:cNvSpPr txBox="1"/>
          <p:nvPr/>
        </p:nvSpPr>
        <p:spPr bwMode="auto">
          <a:xfrm>
            <a:off x="10264660" y="2675343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1F67D5CC-2418-BF39-FA9A-0FDC12C6992B}"/>
              </a:ext>
            </a:extLst>
          </p:cNvPr>
          <p:cNvSpPr txBox="1"/>
          <p:nvPr/>
        </p:nvSpPr>
        <p:spPr bwMode="auto">
          <a:xfrm>
            <a:off x="11621336" y="2082953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AF4146F0-AF8B-1504-AE27-C433545EEC66}"/>
              </a:ext>
            </a:extLst>
          </p:cNvPr>
          <p:cNvSpPr txBox="1"/>
          <p:nvPr/>
        </p:nvSpPr>
        <p:spPr bwMode="auto">
          <a:xfrm>
            <a:off x="11644439" y="2541177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67DBB41B-3736-517E-7F86-BFE2EE104AF1}"/>
              </a:ext>
            </a:extLst>
          </p:cNvPr>
          <p:cNvSpPr txBox="1"/>
          <p:nvPr/>
        </p:nvSpPr>
        <p:spPr bwMode="auto">
          <a:xfrm>
            <a:off x="11640388" y="2396000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211B96DD-AAF9-334E-805D-BD3FEA912597}"/>
              </a:ext>
            </a:extLst>
          </p:cNvPr>
          <p:cNvCxnSpPr>
            <a:cxnSpLocks/>
          </p:cNvCxnSpPr>
          <p:nvPr/>
        </p:nvCxnSpPr>
        <p:spPr>
          <a:xfrm flipH="1">
            <a:off x="9473938" y="2545081"/>
            <a:ext cx="8019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9637AB2-CD75-C650-42AA-F551A6F090FB}"/>
              </a:ext>
            </a:extLst>
          </p:cNvPr>
          <p:cNvSpPr/>
          <p:nvPr/>
        </p:nvSpPr>
        <p:spPr>
          <a:xfrm>
            <a:off x="10993122" y="2127514"/>
            <a:ext cx="960172" cy="19491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11D69A43-1301-B145-E0B3-A1880F808CD9}"/>
              </a:ext>
            </a:extLst>
          </p:cNvPr>
          <p:cNvCxnSpPr>
            <a:cxnSpLocks/>
          </p:cNvCxnSpPr>
          <p:nvPr/>
        </p:nvCxnSpPr>
        <p:spPr>
          <a:xfrm flipH="1">
            <a:off x="8693930" y="4723307"/>
            <a:ext cx="302598" cy="19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e 251">
            <a:extLst>
              <a:ext uri="{FF2B5EF4-FFF2-40B4-BE49-F238E27FC236}">
                <a16:creationId xmlns:a16="http://schemas.microsoft.com/office/drawing/2014/main" id="{73145268-1CC3-38D0-1F35-F704A0C2E54A}"/>
              </a:ext>
            </a:extLst>
          </p:cNvPr>
          <p:cNvGrpSpPr/>
          <p:nvPr/>
        </p:nvGrpSpPr>
        <p:grpSpPr>
          <a:xfrm>
            <a:off x="9074194" y="4613285"/>
            <a:ext cx="883792" cy="246221"/>
            <a:chOff x="7221589" y="1996612"/>
            <a:chExt cx="883792" cy="246221"/>
          </a:xfrm>
        </p:grpSpPr>
        <p:grpSp>
          <p:nvGrpSpPr>
            <p:cNvPr id="253" name="Groupe 277">
              <a:extLst>
                <a:ext uri="{FF2B5EF4-FFF2-40B4-BE49-F238E27FC236}">
                  <a16:creationId xmlns:a16="http://schemas.microsoft.com/office/drawing/2014/main" id="{4F988343-AF86-3125-A60C-8D840FB28399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258" name="Freeform 117">
                <a:extLst>
                  <a:ext uri="{FF2B5EF4-FFF2-40B4-BE49-F238E27FC236}">
                    <a16:creationId xmlns:a16="http://schemas.microsoft.com/office/drawing/2014/main" id="{FC631B3B-FE95-72D9-1C59-5326C78EA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59" name="Freeform 118">
                <a:extLst>
                  <a:ext uri="{FF2B5EF4-FFF2-40B4-BE49-F238E27FC236}">
                    <a16:creationId xmlns:a16="http://schemas.microsoft.com/office/drawing/2014/main" id="{92BD1CF8-0D07-DA91-2D8F-6A1E421EB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254" name="Groupe 278">
              <a:extLst>
                <a:ext uri="{FF2B5EF4-FFF2-40B4-BE49-F238E27FC236}">
                  <a16:creationId xmlns:a16="http://schemas.microsoft.com/office/drawing/2014/main" id="{78AF19CC-A9B4-51A4-C976-B122EDBC4F8D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256" name="Freeform 119">
                <a:extLst>
                  <a:ext uri="{FF2B5EF4-FFF2-40B4-BE49-F238E27FC236}">
                    <a16:creationId xmlns:a16="http://schemas.microsoft.com/office/drawing/2014/main" id="{90F194A2-5EAC-2300-7BCC-99A420C1C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57" name="Freeform 120">
                <a:extLst>
                  <a:ext uri="{FF2B5EF4-FFF2-40B4-BE49-F238E27FC236}">
                    <a16:creationId xmlns:a16="http://schemas.microsoft.com/office/drawing/2014/main" id="{77F1BB30-F2D5-0673-0DE7-EC91F944E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255" name="ZoneTexte 254">
              <a:extLst>
                <a:ext uri="{FF2B5EF4-FFF2-40B4-BE49-F238E27FC236}">
                  <a16:creationId xmlns:a16="http://schemas.microsoft.com/office/drawing/2014/main" id="{2E46A767-B88A-9694-59C6-2CB88AB3A269}"/>
                </a:ext>
              </a:extLst>
            </p:cNvPr>
            <p:cNvSpPr txBox="1"/>
            <p:nvPr/>
          </p:nvSpPr>
          <p:spPr bwMode="auto">
            <a:xfrm>
              <a:off x="7253771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10%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/ 14%</a:t>
              </a:r>
            </a:p>
          </p:txBody>
        </p:sp>
      </p:grp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825281E9-B481-9C87-6160-B8B625A32243}"/>
              </a:ext>
            </a:extLst>
          </p:cNvPr>
          <p:cNvCxnSpPr>
            <a:cxnSpLocks/>
          </p:cNvCxnSpPr>
          <p:nvPr/>
        </p:nvCxnSpPr>
        <p:spPr>
          <a:xfrm flipH="1">
            <a:off x="9615859" y="4293428"/>
            <a:ext cx="242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e 260">
            <a:extLst>
              <a:ext uri="{FF2B5EF4-FFF2-40B4-BE49-F238E27FC236}">
                <a16:creationId xmlns:a16="http://schemas.microsoft.com/office/drawing/2014/main" id="{959505C1-94ED-F634-8BE6-5EE4806FAC44}"/>
              </a:ext>
            </a:extLst>
          </p:cNvPr>
          <p:cNvGrpSpPr/>
          <p:nvPr/>
        </p:nvGrpSpPr>
        <p:grpSpPr>
          <a:xfrm>
            <a:off x="9925800" y="4148108"/>
            <a:ext cx="883792" cy="246221"/>
            <a:chOff x="7221589" y="1996612"/>
            <a:chExt cx="883792" cy="246221"/>
          </a:xfrm>
        </p:grpSpPr>
        <p:grpSp>
          <p:nvGrpSpPr>
            <p:cNvPr id="262" name="Groupe 277">
              <a:extLst>
                <a:ext uri="{FF2B5EF4-FFF2-40B4-BE49-F238E27FC236}">
                  <a16:creationId xmlns:a16="http://schemas.microsoft.com/office/drawing/2014/main" id="{C8C38C63-93F4-7047-157B-53BA15648A2E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267" name="Freeform 117">
                <a:extLst>
                  <a:ext uri="{FF2B5EF4-FFF2-40B4-BE49-F238E27FC236}">
                    <a16:creationId xmlns:a16="http://schemas.microsoft.com/office/drawing/2014/main" id="{9F56A271-4529-9CD4-9954-401221510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68" name="Freeform 118">
                <a:extLst>
                  <a:ext uri="{FF2B5EF4-FFF2-40B4-BE49-F238E27FC236}">
                    <a16:creationId xmlns:a16="http://schemas.microsoft.com/office/drawing/2014/main" id="{943CC2D4-F91F-1B7D-F654-7A3B70C00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263" name="Groupe 278">
              <a:extLst>
                <a:ext uri="{FF2B5EF4-FFF2-40B4-BE49-F238E27FC236}">
                  <a16:creationId xmlns:a16="http://schemas.microsoft.com/office/drawing/2014/main" id="{4A635157-9C9E-3A34-4877-2124E41B69A4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265" name="Freeform 119">
                <a:extLst>
                  <a:ext uri="{FF2B5EF4-FFF2-40B4-BE49-F238E27FC236}">
                    <a16:creationId xmlns:a16="http://schemas.microsoft.com/office/drawing/2014/main" id="{1B75A0E4-3712-77C8-7AB8-4A4898290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66" name="Freeform 120">
                <a:extLst>
                  <a:ext uri="{FF2B5EF4-FFF2-40B4-BE49-F238E27FC236}">
                    <a16:creationId xmlns:a16="http://schemas.microsoft.com/office/drawing/2014/main" id="{EBC02993-CA6F-8154-92E2-341DC80CD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264" name="ZoneTexte 263">
              <a:extLst>
                <a:ext uri="{FF2B5EF4-FFF2-40B4-BE49-F238E27FC236}">
                  <a16:creationId xmlns:a16="http://schemas.microsoft.com/office/drawing/2014/main" id="{7CA91BCC-9182-9C79-F2DE-FCE8980ED78E}"/>
                </a:ext>
              </a:extLst>
            </p:cNvPr>
            <p:cNvSpPr txBox="1"/>
            <p:nvPr/>
          </p:nvSpPr>
          <p:spPr bwMode="auto">
            <a:xfrm>
              <a:off x="7253775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10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/ 14%</a:t>
              </a:r>
            </a:p>
          </p:txBody>
        </p:sp>
      </p:grpSp>
      <p:graphicFrame>
        <p:nvGraphicFramePr>
          <p:cNvPr id="297" name="Graphique 296">
            <a:extLst>
              <a:ext uri="{FF2B5EF4-FFF2-40B4-BE49-F238E27FC236}">
                <a16:creationId xmlns:a16="http://schemas.microsoft.com/office/drawing/2014/main" id="{A2DA0803-F0E9-A46A-2468-7DA2F3485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007051"/>
              </p:ext>
            </p:extLst>
          </p:nvPr>
        </p:nvGraphicFramePr>
        <p:xfrm>
          <a:off x="10535866" y="4486082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DB8EC341-375D-0ADE-C528-86F0E927345C}"/>
              </a:ext>
            </a:extLst>
          </p:cNvPr>
          <p:cNvCxnSpPr>
            <a:cxnSpLocks/>
          </p:cNvCxnSpPr>
          <p:nvPr/>
        </p:nvCxnSpPr>
        <p:spPr>
          <a:xfrm flipH="1">
            <a:off x="7717870" y="5192474"/>
            <a:ext cx="242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9" name="Groupe 298">
            <a:extLst>
              <a:ext uri="{FF2B5EF4-FFF2-40B4-BE49-F238E27FC236}">
                <a16:creationId xmlns:a16="http://schemas.microsoft.com/office/drawing/2014/main" id="{E0D839A9-D46E-11F4-B78D-7266C896C80A}"/>
              </a:ext>
            </a:extLst>
          </p:cNvPr>
          <p:cNvGrpSpPr/>
          <p:nvPr/>
        </p:nvGrpSpPr>
        <p:grpSpPr>
          <a:xfrm>
            <a:off x="8210765" y="5069364"/>
            <a:ext cx="883792" cy="246221"/>
            <a:chOff x="7221589" y="1996612"/>
            <a:chExt cx="883792" cy="246221"/>
          </a:xfrm>
        </p:grpSpPr>
        <p:grpSp>
          <p:nvGrpSpPr>
            <p:cNvPr id="331" name="Groupe 277">
              <a:extLst>
                <a:ext uri="{FF2B5EF4-FFF2-40B4-BE49-F238E27FC236}">
                  <a16:creationId xmlns:a16="http://schemas.microsoft.com/office/drawing/2014/main" id="{0022AA9E-2002-FF78-C9CE-681F77299558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336" name="Freeform 117">
                <a:extLst>
                  <a:ext uri="{FF2B5EF4-FFF2-40B4-BE49-F238E27FC236}">
                    <a16:creationId xmlns:a16="http://schemas.microsoft.com/office/drawing/2014/main" id="{EB572465-9071-20B8-079D-DC09E683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337" name="Freeform 118">
                <a:extLst>
                  <a:ext uri="{FF2B5EF4-FFF2-40B4-BE49-F238E27FC236}">
                    <a16:creationId xmlns:a16="http://schemas.microsoft.com/office/drawing/2014/main" id="{8645EDB1-E6C1-711F-37E1-E8ACF2CB5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332" name="Groupe 278">
              <a:extLst>
                <a:ext uri="{FF2B5EF4-FFF2-40B4-BE49-F238E27FC236}">
                  <a16:creationId xmlns:a16="http://schemas.microsoft.com/office/drawing/2014/main" id="{E2F4BE26-4C0D-F60E-7013-AB7D6D0BCD0F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334" name="Freeform 119">
                <a:extLst>
                  <a:ext uri="{FF2B5EF4-FFF2-40B4-BE49-F238E27FC236}">
                    <a16:creationId xmlns:a16="http://schemas.microsoft.com/office/drawing/2014/main" id="{92E6CECD-8193-EAB8-5942-E398E88FE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335" name="Freeform 120">
                <a:extLst>
                  <a:ext uri="{FF2B5EF4-FFF2-40B4-BE49-F238E27FC236}">
                    <a16:creationId xmlns:a16="http://schemas.microsoft.com/office/drawing/2014/main" id="{4E7689FB-1DAB-6622-C43B-2FB61A196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333" name="ZoneTexte 332">
              <a:extLst>
                <a:ext uri="{FF2B5EF4-FFF2-40B4-BE49-F238E27FC236}">
                  <a16:creationId xmlns:a16="http://schemas.microsoft.com/office/drawing/2014/main" id="{F148A042-F8BD-4F89-D421-BA97E5907520}"/>
                </a:ext>
              </a:extLst>
            </p:cNvPr>
            <p:cNvSpPr txBox="1"/>
            <p:nvPr/>
          </p:nvSpPr>
          <p:spPr bwMode="auto">
            <a:xfrm>
              <a:off x="7286635" y="1996612"/>
              <a:ext cx="7729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6%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12%</a:t>
              </a:r>
            </a:p>
          </p:txBody>
        </p:sp>
      </p:grpSp>
      <p:sp>
        <p:nvSpPr>
          <p:cNvPr id="338" name="ZoneTexte 337">
            <a:extLst>
              <a:ext uri="{FF2B5EF4-FFF2-40B4-BE49-F238E27FC236}">
                <a16:creationId xmlns:a16="http://schemas.microsoft.com/office/drawing/2014/main" id="{E7A5CD81-17FD-E6EB-8FA6-6433ED218FA9}"/>
              </a:ext>
            </a:extLst>
          </p:cNvPr>
          <p:cNvSpPr txBox="1"/>
          <p:nvPr/>
        </p:nvSpPr>
        <p:spPr bwMode="auto">
          <a:xfrm>
            <a:off x="10402215" y="4558213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39" name="ZoneTexte 338">
            <a:extLst>
              <a:ext uri="{FF2B5EF4-FFF2-40B4-BE49-F238E27FC236}">
                <a16:creationId xmlns:a16="http://schemas.microsoft.com/office/drawing/2014/main" id="{E8EEC25A-FF16-AEF8-3671-5E34D6D6C352}"/>
              </a:ext>
            </a:extLst>
          </p:cNvPr>
          <p:cNvSpPr txBox="1"/>
          <p:nvPr/>
        </p:nvSpPr>
        <p:spPr bwMode="auto">
          <a:xfrm>
            <a:off x="10402215" y="5021315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0" name="ZoneTexte 339">
            <a:extLst>
              <a:ext uri="{FF2B5EF4-FFF2-40B4-BE49-F238E27FC236}">
                <a16:creationId xmlns:a16="http://schemas.microsoft.com/office/drawing/2014/main" id="{CE8F028E-8CDB-C472-0555-878F3B0BE500}"/>
              </a:ext>
            </a:extLst>
          </p:cNvPr>
          <p:cNvSpPr txBox="1"/>
          <p:nvPr/>
        </p:nvSpPr>
        <p:spPr bwMode="auto">
          <a:xfrm>
            <a:off x="10402215" y="5163176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1" name="ZoneTexte 340">
            <a:extLst>
              <a:ext uri="{FF2B5EF4-FFF2-40B4-BE49-F238E27FC236}">
                <a16:creationId xmlns:a16="http://schemas.microsoft.com/office/drawing/2014/main" id="{5F8C3A5F-75EF-23D7-44FF-284528A93DCA}"/>
              </a:ext>
            </a:extLst>
          </p:cNvPr>
          <p:cNvSpPr txBox="1"/>
          <p:nvPr/>
        </p:nvSpPr>
        <p:spPr bwMode="auto">
          <a:xfrm>
            <a:off x="11680073" y="4541255"/>
            <a:ext cx="37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2" name="ZoneTexte 341">
            <a:extLst>
              <a:ext uri="{FF2B5EF4-FFF2-40B4-BE49-F238E27FC236}">
                <a16:creationId xmlns:a16="http://schemas.microsoft.com/office/drawing/2014/main" id="{B4221D48-7230-3891-2A0F-1376323D8E38}"/>
              </a:ext>
            </a:extLst>
          </p:cNvPr>
          <p:cNvSpPr txBox="1"/>
          <p:nvPr/>
        </p:nvSpPr>
        <p:spPr bwMode="auto">
          <a:xfrm>
            <a:off x="11533137" y="4713733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343" name="Connecteur droit 342">
            <a:extLst>
              <a:ext uri="{FF2B5EF4-FFF2-40B4-BE49-F238E27FC236}">
                <a16:creationId xmlns:a16="http://schemas.microsoft.com/office/drawing/2014/main" id="{0F8A7439-9B28-3F0E-88A3-3C3EA6A7BB69}"/>
              </a:ext>
            </a:extLst>
          </p:cNvPr>
          <p:cNvCxnSpPr>
            <a:cxnSpLocks/>
          </p:cNvCxnSpPr>
          <p:nvPr/>
        </p:nvCxnSpPr>
        <p:spPr>
          <a:xfrm flipH="1">
            <a:off x="9247538" y="5210594"/>
            <a:ext cx="10345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ZoneTexte 343">
            <a:extLst>
              <a:ext uri="{FF2B5EF4-FFF2-40B4-BE49-F238E27FC236}">
                <a16:creationId xmlns:a16="http://schemas.microsoft.com/office/drawing/2014/main" id="{37537D72-94BD-5053-47D3-C74B050C5983}"/>
              </a:ext>
            </a:extLst>
          </p:cNvPr>
          <p:cNvSpPr txBox="1"/>
          <p:nvPr/>
        </p:nvSpPr>
        <p:spPr bwMode="auto">
          <a:xfrm>
            <a:off x="10402215" y="4723247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5" name="ZoneTexte 344">
            <a:extLst>
              <a:ext uri="{FF2B5EF4-FFF2-40B4-BE49-F238E27FC236}">
                <a16:creationId xmlns:a16="http://schemas.microsoft.com/office/drawing/2014/main" id="{9A9D8547-75F7-FF3C-CB1B-72E3BFA676DD}"/>
              </a:ext>
            </a:extLst>
          </p:cNvPr>
          <p:cNvSpPr txBox="1"/>
          <p:nvPr/>
        </p:nvSpPr>
        <p:spPr bwMode="auto">
          <a:xfrm>
            <a:off x="10402215" y="487368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6" name="ZoneTexte 345">
            <a:extLst>
              <a:ext uri="{FF2B5EF4-FFF2-40B4-BE49-F238E27FC236}">
                <a16:creationId xmlns:a16="http://schemas.microsoft.com/office/drawing/2014/main" id="{4DF4BDCB-6F71-83B4-524C-38664F1A267D}"/>
              </a:ext>
            </a:extLst>
          </p:cNvPr>
          <p:cNvSpPr txBox="1"/>
          <p:nvPr/>
        </p:nvSpPr>
        <p:spPr bwMode="auto">
          <a:xfrm>
            <a:off x="11517043" y="4856498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7" name="ZoneTexte 346">
            <a:extLst>
              <a:ext uri="{FF2B5EF4-FFF2-40B4-BE49-F238E27FC236}">
                <a16:creationId xmlns:a16="http://schemas.microsoft.com/office/drawing/2014/main" id="{E73DA5AF-01A2-311D-9909-81EF5B7671CB}"/>
              </a:ext>
            </a:extLst>
          </p:cNvPr>
          <p:cNvSpPr txBox="1"/>
          <p:nvPr/>
        </p:nvSpPr>
        <p:spPr bwMode="auto">
          <a:xfrm>
            <a:off x="11536022" y="5006185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1B3E6B02-3910-F9AF-A89E-F22FBD47F6B5}"/>
              </a:ext>
            </a:extLst>
          </p:cNvPr>
          <p:cNvSpPr/>
          <p:nvPr/>
        </p:nvSpPr>
        <p:spPr>
          <a:xfrm>
            <a:off x="11206583" y="4576621"/>
            <a:ext cx="743675" cy="23034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D959F385-CEDD-11C1-4828-7C7907591210}"/>
              </a:ext>
            </a:extLst>
          </p:cNvPr>
          <p:cNvCxnSpPr>
            <a:cxnSpLocks/>
          </p:cNvCxnSpPr>
          <p:nvPr/>
        </p:nvCxnSpPr>
        <p:spPr>
          <a:xfrm flipH="1">
            <a:off x="9925800" y="5622469"/>
            <a:ext cx="6267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0" name="Groupe 349">
            <a:extLst>
              <a:ext uri="{FF2B5EF4-FFF2-40B4-BE49-F238E27FC236}">
                <a16:creationId xmlns:a16="http://schemas.microsoft.com/office/drawing/2014/main" id="{F8A2DA1D-0C51-422A-DBBB-F06A5B0826D6}"/>
              </a:ext>
            </a:extLst>
          </p:cNvPr>
          <p:cNvGrpSpPr/>
          <p:nvPr/>
        </p:nvGrpSpPr>
        <p:grpSpPr>
          <a:xfrm>
            <a:off x="10639305" y="5508566"/>
            <a:ext cx="883792" cy="246221"/>
            <a:chOff x="7221589" y="1996612"/>
            <a:chExt cx="883792" cy="246221"/>
          </a:xfrm>
        </p:grpSpPr>
        <p:grpSp>
          <p:nvGrpSpPr>
            <p:cNvPr id="351" name="Groupe 277">
              <a:extLst>
                <a:ext uri="{FF2B5EF4-FFF2-40B4-BE49-F238E27FC236}">
                  <a16:creationId xmlns:a16="http://schemas.microsoft.com/office/drawing/2014/main" id="{5EBC5534-4498-F4C2-341E-75D6F53EE962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356" name="Freeform 117">
                <a:extLst>
                  <a:ext uri="{FF2B5EF4-FFF2-40B4-BE49-F238E27FC236}">
                    <a16:creationId xmlns:a16="http://schemas.microsoft.com/office/drawing/2014/main" id="{617E3FCA-0C16-9F09-40E4-8AD1FFC6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357" name="Freeform 118">
                <a:extLst>
                  <a:ext uri="{FF2B5EF4-FFF2-40B4-BE49-F238E27FC236}">
                    <a16:creationId xmlns:a16="http://schemas.microsoft.com/office/drawing/2014/main" id="{DDE2BD81-2B44-24CC-7629-27CBA4253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352" name="Groupe 278">
              <a:extLst>
                <a:ext uri="{FF2B5EF4-FFF2-40B4-BE49-F238E27FC236}">
                  <a16:creationId xmlns:a16="http://schemas.microsoft.com/office/drawing/2014/main" id="{C9C0F913-1535-7577-BC7D-ABD30C2C00BF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354" name="Freeform 119">
                <a:extLst>
                  <a:ext uri="{FF2B5EF4-FFF2-40B4-BE49-F238E27FC236}">
                    <a16:creationId xmlns:a16="http://schemas.microsoft.com/office/drawing/2014/main" id="{B0CB9E8A-82A8-3A16-AA70-8A6B892CF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355" name="Freeform 120">
                <a:extLst>
                  <a:ext uri="{FF2B5EF4-FFF2-40B4-BE49-F238E27FC236}">
                    <a16:creationId xmlns:a16="http://schemas.microsoft.com/office/drawing/2014/main" id="{9B97F2D2-9307-38A5-12D4-82B3BE21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353" name="ZoneTexte 352">
              <a:extLst>
                <a:ext uri="{FF2B5EF4-FFF2-40B4-BE49-F238E27FC236}">
                  <a16:creationId xmlns:a16="http://schemas.microsoft.com/office/drawing/2014/main" id="{4BB29A25-3186-D7CD-7FBF-C4A7BF380988}"/>
                </a:ext>
              </a:extLst>
            </p:cNvPr>
            <p:cNvSpPr txBox="1"/>
            <p:nvPr/>
          </p:nvSpPr>
          <p:spPr bwMode="auto">
            <a:xfrm>
              <a:off x="7319492" y="1996612"/>
              <a:ext cx="7072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4%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89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élogramme 15">
            <a:extLst>
              <a:ext uri="{FF2B5EF4-FFF2-40B4-BE49-F238E27FC236}">
                <a16:creationId xmlns:a16="http://schemas.microsoft.com/office/drawing/2014/main" id="{0DB899BE-E49A-4796-9853-C3CB82944DAD}"/>
              </a:ext>
            </a:extLst>
          </p:cNvPr>
          <p:cNvSpPr/>
          <p:nvPr/>
        </p:nvSpPr>
        <p:spPr>
          <a:xfrm rot="5400000">
            <a:off x="520422" y="1770370"/>
            <a:ext cx="3422149" cy="2822134"/>
          </a:xfrm>
          <a:prstGeom prst="parallelogram">
            <a:avLst/>
          </a:prstGeom>
          <a:solidFill>
            <a:srgbClr val="99B6D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10B62C1-6415-4D95-9CF5-AD5451535012}"/>
              </a:ext>
            </a:extLst>
          </p:cNvPr>
          <p:cNvCxnSpPr/>
          <p:nvPr/>
        </p:nvCxnSpPr>
        <p:spPr>
          <a:xfrm>
            <a:off x="820431" y="-9238"/>
            <a:ext cx="0" cy="1584000"/>
          </a:xfrm>
          <a:prstGeom prst="line">
            <a:avLst/>
          </a:prstGeom>
          <a:ln>
            <a:solidFill>
              <a:srgbClr val="99B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FF73CA3-D10C-4386-B9E7-812C7D3A8632}"/>
              </a:ext>
            </a:extLst>
          </p:cNvPr>
          <p:cNvCxnSpPr/>
          <p:nvPr/>
        </p:nvCxnSpPr>
        <p:spPr>
          <a:xfrm>
            <a:off x="3631190" y="4865992"/>
            <a:ext cx="0" cy="2016000"/>
          </a:xfrm>
          <a:prstGeom prst="line">
            <a:avLst/>
          </a:prstGeom>
          <a:ln>
            <a:solidFill>
              <a:srgbClr val="99B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94;p35">
            <a:extLst>
              <a:ext uri="{FF2B5EF4-FFF2-40B4-BE49-F238E27FC236}">
                <a16:creationId xmlns:a16="http://schemas.microsoft.com/office/drawing/2014/main" id="{A24E81E1-AE59-44C7-8C12-5F50F89203ED}"/>
              </a:ext>
            </a:extLst>
          </p:cNvPr>
          <p:cNvSpPr txBox="1">
            <a:spLocks/>
          </p:cNvSpPr>
          <p:nvPr/>
        </p:nvSpPr>
        <p:spPr>
          <a:xfrm>
            <a:off x="3709424" y="3101515"/>
            <a:ext cx="78822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383838"/>
              </a:buClr>
              <a:buSzPts val="3600"/>
              <a:defRPr/>
            </a:pP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ea typeface="+mn-ea"/>
                <a:cs typeface="+mn-cs"/>
                <a:sym typeface="Playfair Display"/>
              </a:rPr>
              <a:t>REPRESENTATION DU </a:t>
            </a:r>
            <a:b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ea typeface="+mn-ea"/>
                <a:cs typeface="+mn-cs"/>
                <a:sym typeface="Playfair Display"/>
              </a:rPr>
            </a:b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ea typeface="+mn-ea"/>
                <a:cs typeface="+mn-cs"/>
                <a:sym typeface="Playfair Display"/>
              </a:rPr>
              <a:t>GRAND AGE ET DE SES METIERS</a:t>
            </a:r>
          </a:p>
        </p:txBody>
      </p:sp>
      <p:sp>
        <p:nvSpPr>
          <p:cNvPr id="10" name="Google Shape;203;p36">
            <a:extLst>
              <a:ext uri="{FF2B5EF4-FFF2-40B4-BE49-F238E27FC236}">
                <a16:creationId xmlns:a16="http://schemas.microsoft.com/office/drawing/2014/main" id="{1387EC7C-CDDC-4D66-8F19-3647229881F5}"/>
              </a:ext>
            </a:extLst>
          </p:cNvPr>
          <p:cNvSpPr txBox="1">
            <a:spLocks/>
          </p:cNvSpPr>
          <p:nvPr/>
        </p:nvSpPr>
        <p:spPr>
          <a:xfrm>
            <a:off x="3709424" y="2204158"/>
            <a:ext cx="1133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layfair Display"/>
              <a:buNone/>
              <a:defRPr sz="6000" b="0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>
              <a:buClr>
                <a:srgbClr val="383838"/>
              </a:buClr>
              <a:defRPr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</a:rPr>
              <a:t>02</a:t>
            </a:r>
          </a:p>
        </p:txBody>
      </p:sp>
      <p:cxnSp>
        <p:nvCxnSpPr>
          <p:cNvPr id="11" name="Google Shape;206;p36">
            <a:extLst>
              <a:ext uri="{FF2B5EF4-FFF2-40B4-BE49-F238E27FC236}">
                <a16:creationId xmlns:a16="http://schemas.microsoft.com/office/drawing/2014/main" id="{339201D4-22B4-4472-B91C-61096178A47E}"/>
              </a:ext>
            </a:extLst>
          </p:cNvPr>
          <p:cNvCxnSpPr/>
          <p:nvPr/>
        </p:nvCxnSpPr>
        <p:spPr>
          <a:xfrm>
            <a:off x="3814524" y="3155308"/>
            <a:ext cx="7395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94;p35">
            <a:extLst>
              <a:ext uri="{FF2B5EF4-FFF2-40B4-BE49-F238E27FC236}">
                <a16:creationId xmlns:a16="http://schemas.microsoft.com/office/drawing/2014/main" id="{BAFE5CF0-0A6E-3B22-3246-94490533F62F}"/>
              </a:ext>
            </a:extLst>
          </p:cNvPr>
          <p:cNvSpPr txBox="1">
            <a:spLocks/>
          </p:cNvSpPr>
          <p:nvPr/>
        </p:nvSpPr>
        <p:spPr>
          <a:xfrm>
            <a:off x="3709424" y="4551904"/>
            <a:ext cx="7882211" cy="1082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383838"/>
              </a:buClr>
              <a:buSzPts val="3600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light)"/>
                <a:ea typeface="+mn-ea"/>
                <a:cs typeface="+mn-cs"/>
                <a:sym typeface="Playfair Display"/>
              </a:rPr>
              <a:t>Nous rappelons  que la définition suivante à été afficher sur écran : </a:t>
            </a:r>
            <a:b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light)"/>
                <a:ea typeface="+mn-ea"/>
                <a:cs typeface="+mn-cs"/>
                <a:sym typeface="Playfair Display"/>
              </a:rPr>
            </a:b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light)"/>
                <a:ea typeface="+mn-ea"/>
                <a:cs typeface="+mn-cs"/>
                <a:sym typeface="Playfair Display"/>
              </a:rPr>
              <a:t>Le grand âge au sens démographique concerne les personnes âgées de plus de 75 ans</a:t>
            </a:r>
          </a:p>
        </p:txBody>
      </p:sp>
    </p:spTree>
    <p:extLst>
      <p:ext uri="{BB962C8B-B14F-4D97-AF65-F5344CB8AC3E}">
        <p14:creationId xmlns:p14="http://schemas.microsoft.com/office/powerpoint/2010/main" val="156134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3AEA47D-3097-4526-AD25-96A7EEADA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556122"/>
              </p:ext>
            </p:extLst>
          </p:nvPr>
        </p:nvGraphicFramePr>
        <p:xfrm>
          <a:off x="517235" y="1736002"/>
          <a:ext cx="7555347" cy="399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Google Shape;223;p38">
            <a:extLst>
              <a:ext uri="{FF2B5EF4-FFF2-40B4-BE49-F238E27FC236}">
                <a16:creationId xmlns:a16="http://schemas.microsoft.com/office/drawing/2014/main" id="{D273E765-1931-4730-ABFA-8BEB3178D7DD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804FD54-A054-4028-B398-988C2D369DED}"/>
              </a:ext>
            </a:extLst>
          </p:cNvPr>
          <p:cNvSpPr txBox="1"/>
          <p:nvPr/>
        </p:nvSpPr>
        <p:spPr>
          <a:xfrm>
            <a:off x="254601" y="991106"/>
            <a:ext cx="876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77704">
              <a:spcBef>
                <a:spcPct val="80000"/>
              </a:spcBef>
              <a:buClr>
                <a:srgbClr val="003366"/>
              </a:buClr>
              <a:buSzPct val="90000"/>
              <a:buAutoNum type="alphaUcPeriod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OPINION GÉNÉRALE À PROPOS DU GRAND ÂGE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29" name="Google Shape;227;p38">
            <a:extLst>
              <a:ext uri="{FF2B5EF4-FFF2-40B4-BE49-F238E27FC236}">
                <a16:creationId xmlns:a16="http://schemas.microsoft.com/office/drawing/2014/main" id="{12C22334-EA48-403A-8B37-33BE8C1A25B1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2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83% des répondants, le grand âge est une chance à valoriser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femmes sont significativement plus en accord avec cette affirmation que les hommes (86% vs 80%) et les CSP –  et les inactifs plus que  les CSP + (85% et 84% vs 80%).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804F65-7482-CC11-907F-85C2CD46DBCC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Q3. De laquelle de ces opinions vous sentez-vous le plus proche concernant le grand âge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5DCE74-2FD1-9EAE-908C-12B91E8D1D2E}"/>
              </a:ext>
            </a:extLst>
          </p:cNvPr>
          <p:cNvSpPr txBox="1"/>
          <p:nvPr/>
        </p:nvSpPr>
        <p:spPr>
          <a:xfrm>
            <a:off x="6962485" y="1850736"/>
            <a:ext cx="321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C’est un fardeau nécessaire que la société doit assumer, en termes de ressources financières, humaines…</a:t>
            </a:r>
            <a:endParaRPr lang="en-US" sz="1200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CA7CE1-4354-8B53-0091-EFED518D4517}"/>
              </a:ext>
            </a:extLst>
          </p:cNvPr>
          <p:cNvSpPr txBox="1"/>
          <p:nvPr/>
        </p:nvSpPr>
        <p:spPr>
          <a:xfrm>
            <a:off x="1907462" y="1822161"/>
            <a:ext cx="33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C’est une chance que la société doit pouvoir valoriser, en profitant des savoirs et connaissance des personnes âgées</a:t>
            </a:r>
            <a:endParaRPr lang="en-US" sz="1200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65EFAD-35A3-099A-CB94-01D6701E2640}"/>
              </a:ext>
            </a:extLst>
          </p:cNvPr>
          <p:cNvSpPr txBox="1"/>
          <p:nvPr/>
        </p:nvSpPr>
        <p:spPr>
          <a:xfrm>
            <a:off x="9261949" y="1247081"/>
            <a:ext cx="2810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89E7536-1C49-535E-C739-636E53124850}"/>
              </a:ext>
            </a:extLst>
          </p:cNvPr>
          <p:cNvGrpSpPr/>
          <p:nvPr/>
        </p:nvGrpSpPr>
        <p:grpSpPr>
          <a:xfrm>
            <a:off x="8174142" y="2696030"/>
            <a:ext cx="1051407" cy="308197"/>
            <a:chOff x="7987180" y="2448668"/>
            <a:chExt cx="1051407" cy="308197"/>
          </a:xfrm>
        </p:grpSpPr>
        <p:grpSp>
          <p:nvGrpSpPr>
            <p:cNvPr id="11" name="Groupe 277">
              <a:extLst>
                <a:ext uri="{FF2B5EF4-FFF2-40B4-BE49-F238E27FC236}">
                  <a16:creationId xmlns:a16="http://schemas.microsoft.com/office/drawing/2014/main" id="{6BFA501D-8A4C-258E-1B9F-CAE2E47B9266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9" name="Freeform 117">
                <a:extLst>
                  <a:ext uri="{FF2B5EF4-FFF2-40B4-BE49-F238E27FC236}">
                    <a16:creationId xmlns:a16="http://schemas.microsoft.com/office/drawing/2014/main" id="{7C0AC95D-4BFA-A746-A63E-5D1EDA218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" name="Freeform 118">
                <a:extLst>
                  <a:ext uri="{FF2B5EF4-FFF2-40B4-BE49-F238E27FC236}">
                    <a16:creationId xmlns:a16="http://schemas.microsoft.com/office/drawing/2014/main" id="{F424565C-546B-A634-4D94-A00EB2CBA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2" name="Groupe 278">
              <a:extLst>
                <a:ext uri="{FF2B5EF4-FFF2-40B4-BE49-F238E27FC236}">
                  <a16:creationId xmlns:a16="http://schemas.microsoft.com/office/drawing/2014/main" id="{B3BBA4D7-4E63-6F9D-2E6E-573DE627F8B1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4" name="Freeform 119">
                <a:extLst>
                  <a:ext uri="{FF2B5EF4-FFF2-40B4-BE49-F238E27FC236}">
                    <a16:creationId xmlns:a16="http://schemas.microsoft.com/office/drawing/2014/main" id="{6146D13E-BAFF-EC0F-81DA-ACBF77392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20">
                <a:extLst>
                  <a:ext uri="{FF2B5EF4-FFF2-40B4-BE49-F238E27FC236}">
                    <a16:creationId xmlns:a16="http://schemas.microsoft.com/office/drawing/2014/main" id="{E8484E33-5ED3-4EFB-A6F3-8EB729B09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1832670-0283-A5AB-9D37-E553352CA2DA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14%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20%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8E32780-EB49-B2A0-F6DB-D7DCB49B9F4F}"/>
              </a:ext>
            </a:extLst>
          </p:cNvPr>
          <p:cNvGrpSpPr/>
          <p:nvPr/>
        </p:nvGrpSpPr>
        <p:grpSpPr>
          <a:xfrm>
            <a:off x="2936119" y="2694335"/>
            <a:ext cx="1051407" cy="308197"/>
            <a:chOff x="7987180" y="2448668"/>
            <a:chExt cx="1051407" cy="308197"/>
          </a:xfrm>
        </p:grpSpPr>
        <p:grpSp>
          <p:nvGrpSpPr>
            <p:cNvPr id="22" name="Groupe 277">
              <a:extLst>
                <a:ext uri="{FF2B5EF4-FFF2-40B4-BE49-F238E27FC236}">
                  <a16:creationId xmlns:a16="http://schemas.microsoft.com/office/drawing/2014/main" id="{5450DF64-3B56-0949-65AF-8FE4B368ECAF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30" name="Freeform 117">
                <a:extLst>
                  <a:ext uri="{FF2B5EF4-FFF2-40B4-BE49-F238E27FC236}">
                    <a16:creationId xmlns:a16="http://schemas.microsoft.com/office/drawing/2014/main" id="{9A69CC62-20C0-CD6F-FE4F-01CCE9E49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" name="Freeform 118">
                <a:extLst>
                  <a:ext uri="{FF2B5EF4-FFF2-40B4-BE49-F238E27FC236}">
                    <a16:creationId xmlns:a16="http://schemas.microsoft.com/office/drawing/2014/main" id="{C737936E-E8E2-B1B4-6ED0-3E54DF975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" name="Groupe 278">
              <a:extLst>
                <a:ext uri="{FF2B5EF4-FFF2-40B4-BE49-F238E27FC236}">
                  <a16:creationId xmlns:a16="http://schemas.microsoft.com/office/drawing/2014/main" id="{AEA6A19E-0AFC-7CD5-C2D8-6F2789DC22E0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25" name="Freeform 119">
                <a:extLst>
                  <a:ext uri="{FF2B5EF4-FFF2-40B4-BE49-F238E27FC236}">
                    <a16:creationId xmlns:a16="http://schemas.microsoft.com/office/drawing/2014/main" id="{317C5231-6803-A5EE-3AEE-A799F993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" name="Freeform 120">
                <a:extLst>
                  <a:ext uri="{FF2B5EF4-FFF2-40B4-BE49-F238E27FC236}">
                    <a16:creationId xmlns:a16="http://schemas.microsoft.com/office/drawing/2014/main" id="{9C9986CD-F143-8E0F-725B-D478E0266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0F07C58-9D81-651F-0499-661D44EA7D05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86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80%</a:t>
              </a:r>
            </a:p>
          </p:txBody>
        </p:sp>
      </p:grpSp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27344DB0-A6C9-6F43-0611-DCB0CDB04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47930"/>
              </p:ext>
            </p:extLst>
          </p:nvPr>
        </p:nvGraphicFramePr>
        <p:xfrm>
          <a:off x="8027434" y="3083989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phique 32">
            <a:extLst>
              <a:ext uri="{FF2B5EF4-FFF2-40B4-BE49-F238E27FC236}">
                <a16:creationId xmlns:a16="http://schemas.microsoft.com/office/drawing/2014/main" id="{314B3D83-FD58-2D59-4E01-76C0D94D8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945064"/>
              </p:ext>
            </p:extLst>
          </p:nvPr>
        </p:nvGraphicFramePr>
        <p:xfrm>
          <a:off x="1907462" y="3066168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ZoneTexte 33">
            <a:extLst>
              <a:ext uri="{FF2B5EF4-FFF2-40B4-BE49-F238E27FC236}">
                <a16:creationId xmlns:a16="http://schemas.microsoft.com/office/drawing/2014/main" id="{66A26CD1-A9A4-436D-2AA3-F2466336D0C8}"/>
              </a:ext>
            </a:extLst>
          </p:cNvPr>
          <p:cNvSpPr txBox="1"/>
          <p:nvPr/>
        </p:nvSpPr>
        <p:spPr bwMode="auto">
          <a:xfrm>
            <a:off x="2444398" y="314796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FF74FC-25B8-0A07-DEE5-7E6FD64AD590}"/>
              </a:ext>
            </a:extLst>
          </p:cNvPr>
          <p:cNvSpPr txBox="1"/>
          <p:nvPr/>
        </p:nvSpPr>
        <p:spPr bwMode="auto">
          <a:xfrm>
            <a:off x="2436582" y="3479677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66ADD47-F282-BDCF-FC6A-34DA073FDCDC}"/>
              </a:ext>
            </a:extLst>
          </p:cNvPr>
          <p:cNvSpPr txBox="1"/>
          <p:nvPr/>
        </p:nvSpPr>
        <p:spPr bwMode="auto">
          <a:xfrm>
            <a:off x="2442993" y="3754114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3E1F884-209D-3C9F-B329-F11094B99CB2}"/>
              </a:ext>
            </a:extLst>
          </p:cNvPr>
          <p:cNvSpPr txBox="1"/>
          <p:nvPr/>
        </p:nvSpPr>
        <p:spPr bwMode="auto">
          <a:xfrm>
            <a:off x="2430170" y="4052798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FF691F2-2293-FA46-438D-3381AD0F7102}"/>
              </a:ext>
            </a:extLst>
          </p:cNvPr>
          <p:cNvSpPr txBox="1"/>
          <p:nvPr/>
        </p:nvSpPr>
        <p:spPr bwMode="auto">
          <a:xfrm>
            <a:off x="2431773" y="4382816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11F1C75-A929-DCA1-8D61-183207B9103F}"/>
              </a:ext>
            </a:extLst>
          </p:cNvPr>
          <p:cNvSpPr txBox="1"/>
          <p:nvPr/>
        </p:nvSpPr>
        <p:spPr bwMode="auto">
          <a:xfrm>
            <a:off x="4201901" y="3124496"/>
            <a:ext cx="39305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36B7F02-48CD-2BF8-2B82-F3D842DF9589}"/>
              </a:ext>
            </a:extLst>
          </p:cNvPr>
          <p:cNvSpPr txBox="1"/>
          <p:nvPr/>
        </p:nvSpPr>
        <p:spPr bwMode="auto">
          <a:xfrm>
            <a:off x="4441710" y="3460434"/>
            <a:ext cx="3064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B9D230B-609B-2F2A-2038-18523F9C249B}"/>
              </a:ext>
            </a:extLst>
          </p:cNvPr>
          <p:cNvSpPr txBox="1"/>
          <p:nvPr/>
        </p:nvSpPr>
        <p:spPr bwMode="auto">
          <a:xfrm>
            <a:off x="4321182" y="3787976"/>
            <a:ext cx="32252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BF35C09-9805-3C5C-B4BD-85829BEA0BC0}"/>
              </a:ext>
            </a:extLst>
          </p:cNvPr>
          <p:cNvSpPr txBox="1"/>
          <p:nvPr/>
        </p:nvSpPr>
        <p:spPr bwMode="auto">
          <a:xfrm>
            <a:off x="4351185" y="4052798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C3222B4-3D73-6979-BE42-836314183B18}"/>
              </a:ext>
            </a:extLst>
          </p:cNvPr>
          <p:cNvSpPr txBox="1"/>
          <p:nvPr/>
        </p:nvSpPr>
        <p:spPr bwMode="auto">
          <a:xfrm>
            <a:off x="4398710" y="4397584"/>
            <a:ext cx="3064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D64C584-C0B2-11F9-A65A-09B3140AC462}"/>
              </a:ext>
            </a:extLst>
          </p:cNvPr>
          <p:cNvSpPr txBox="1"/>
          <p:nvPr/>
        </p:nvSpPr>
        <p:spPr bwMode="auto">
          <a:xfrm>
            <a:off x="9411773" y="3165272"/>
            <a:ext cx="39305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D7FEB0F-9309-0B69-B62C-0EC4E0878DD1}"/>
              </a:ext>
            </a:extLst>
          </p:cNvPr>
          <p:cNvSpPr txBox="1"/>
          <p:nvPr/>
        </p:nvSpPr>
        <p:spPr bwMode="auto">
          <a:xfrm>
            <a:off x="9273886" y="3501210"/>
            <a:ext cx="3064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AB438F1-FE0B-3545-4D26-DD19E5C4376A}"/>
              </a:ext>
            </a:extLst>
          </p:cNvPr>
          <p:cNvSpPr txBox="1"/>
          <p:nvPr/>
        </p:nvSpPr>
        <p:spPr bwMode="auto">
          <a:xfrm>
            <a:off x="9349605" y="3808548"/>
            <a:ext cx="32252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BF5E7FD-D567-044A-AA20-D097019E7CD1}"/>
              </a:ext>
            </a:extLst>
          </p:cNvPr>
          <p:cNvSpPr txBox="1"/>
          <p:nvPr/>
        </p:nvSpPr>
        <p:spPr bwMode="auto">
          <a:xfrm>
            <a:off x="9297105" y="4111133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F02CBA9-9727-BCBD-F803-D09A6F63256D}"/>
              </a:ext>
            </a:extLst>
          </p:cNvPr>
          <p:cNvSpPr txBox="1"/>
          <p:nvPr/>
        </p:nvSpPr>
        <p:spPr bwMode="auto">
          <a:xfrm>
            <a:off x="9231441" y="4447077"/>
            <a:ext cx="3064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416A59-ED2D-00AC-EA55-AD97B48E05DC}"/>
              </a:ext>
            </a:extLst>
          </p:cNvPr>
          <p:cNvSpPr/>
          <p:nvPr/>
        </p:nvSpPr>
        <p:spPr>
          <a:xfrm>
            <a:off x="2870683" y="4856697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80%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1574BE-06CE-E60C-138C-E8CDA7AD1F10}"/>
              </a:ext>
            </a:extLst>
          </p:cNvPr>
          <p:cNvSpPr/>
          <p:nvPr/>
        </p:nvSpPr>
        <p:spPr>
          <a:xfrm>
            <a:off x="2862123" y="5176232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85%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E7887F-1419-1FBB-6B88-D1483E85A8FD}"/>
              </a:ext>
            </a:extLst>
          </p:cNvPr>
          <p:cNvSpPr/>
          <p:nvPr/>
        </p:nvSpPr>
        <p:spPr>
          <a:xfrm>
            <a:off x="2852839" y="5494608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84%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D3D82D6-CA1D-DB79-6E59-81B24C5B5897}"/>
              </a:ext>
            </a:extLst>
          </p:cNvPr>
          <p:cNvSpPr txBox="1"/>
          <p:nvPr/>
        </p:nvSpPr>
        <p:spPr bwMode="auto">
          <a:xfrm>
            <a:off x="3244311" y="478560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5B39BB8-27E6-A83A-DF85-46B714F488DC}"/>
              </a:ext>
            </a:extLst>
          </p:cNvPr>
          <p:cNvSpPr txBox="1"/>
          <p:nvPr/>
        </p:nvSpPr>
        <p:spPr bwMode="auto">
          <a:xfrm>
            <a:off x="3245922" y="5136170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5A31E91-46FE-2BE3-9A5A-6148A3114BAC}"/>
              </a:ext>
            </a:extLst>
          </p:cNvPr>
          <p:cNvSpPr txBox="1"/>
          <p:nvPr/>
        </p:nvSpPr>
        <p:spPr bwMode="auto">
          <a:xfrm>
            <a:off x="3337176" y="5420034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539DF9C-B890-5712-AD84-23F7723D175F}"/>
              </a:ext>
            </a:extLst>
          </p:cNvPr>
          <p:cNvSpPr txBox="1"/>
          <p:nvPr/>
        </p:nvSpPr>
        <p:spPr bwMode="auto">
          <a:xfrm>
            <a:off x="3648847" y="4799089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5232965-741E-CE37-0ABE-07A086A0777F}"/>
              </a:ext>
            </a:extLst>
          </p:cNvPr>
          <p:cNvSpPr txBox="1"/>
          <p:nvPr/>
        </p:nvSpPr>
        <p:spPr bwMode="auto">
          <a:xfrm>
            <a:off x="3650298" y="5109021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ADF5354-5943-568F-261C-E010D615BA8A}"/>
              </a:ext>
            </a:extLst>
          </p:cNvPr>
          <p:cNvSpPr txBox="1"/>
          <p:nvPr/>
        </p:nvSpPr>
        <p:spPr bwMode="auto">
          <a:xfrm>
            <a:off x="3716241" y="5429603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3C830E9-260A-FEA6-303E-DD702D4E9668}"/>
              </a:ext>
            </a:extLst>
          </p:cNvPr>
          <p:cNvSpPr/>
          <p:nvPr/>
        </p:nvSpPr>
        <p:spPr>
          <a:xfrm>
            <a:off x="8326957" y="4850939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20%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73E366B-FBD1-2652-22F0-2020F8292099}"/>
              </a:ext>
            </a:extLst>
          </p:cNvPr>
          <p:cNvSpPr/>
          <p:nvPr/>
        </p:nvSpPr>
        <p:spPr>
          <a:xfrm>
            <a:off x="8318397" y="5170474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15%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8258B4C-BAFD-8ABD-7FE8-5E4DD8A83533}"/>
              </a:ext>
            </a:extLst>
          </p:cNvPr>
          <p:cNvSpPr/>
          <p:nvPr/>
        </p:nvSpPr>
        <p:spPr>
          <a:xfrm>
            <a:off x="8309113" y="5488850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16%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EEC99B4-9A19-E3E4-90C8-52AFD7426CB8}"/>
              </a:ext>
            </a:extLst>
          </p:cNvPr>
          <p:cNvSpPr txBox="1"/>
          <p:nvPr/>
        </p:nvSpPr>
        <p:spPr bwMode="auto">
          <a:xfrm>
            <a:off x="8700585" y="477984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B5FAF98-1981-ADE8-D10F-213D8E443336}"/>
              </a:ext>
            </a:extLst>
          </p:cNvPr>
          <p:cNvSpPr txBox="1"/>
          <p:nvPr/>
        </p:nvSpPr>
        <p:spPr bwMode="auto">
          <a:xfrm>
            <a:off x="8702196" y="5130412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875FA78-0773-DBF2-27F4-7B9FFBF7D90C}"/>
              </a:ext>
            </a:extLst>
          </p:cNvPr>
          <p:cNvSpPr txBox="1"/>
          <p:nvPr/>
        </p:nvSpPr>
        <p:spPr bwMode="auto">
          <a:xfrm>
            <a:off x="8793450" y="5414276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78D7BF9-DE21-56DC-3308-9FCFA6C0783A}"/>
              </a:ext>
            </a:extLst>
          </p:cNvPr>
          <p:cNvSpPr txBox="1"/>
          <p:nvPr/>
        </p:nvSpPr>
        <p:spPr bwMode="auto">
          <a:xfrm>
            <a:off x="9105121" y="4793331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1C95293F-6E31-CB2A-455C-8251F658B761}"/>
              </a:ext>
            </a:extLst>
          </p:cNvPr>
          <p:cNvSpPr txBox="1"/>
          <p:nvPr/>
        </p:nvSpPr>
        <p:spPr bwMode="auto">
          <a:xfrm>
            <a:off x="9106572" y="5103263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9C121F5-6068-806E-C5C3-A9506D4CC19E}"/>
              </a:ext>
            </a:extLst>
          </p:cNvPr>
          <p:cNvSpPr txBox="1"/>
          <p:nvPr/>
        </p:nvSpPr>
        <p:spPr bwMode="auto">
          <a:xfrm>
            <a:off x="9172515" y="542384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5CFCB08-60EB-84FA-7E51-95F3D4D2800B}"/>
              </a:ext>
            </a:extLst>
          </p:cNvPr>
          <p:cNvCxnSpPr>
            <a:stCxn id="17" idx="1"/>
          </p:cNvCxnSpPr>
          <p:nvPr/>
        </p:nvCxnSpPr>
        <p:spPr>
          <a:xfrm flipH="1">
            <a:off x="6791325" y="2173902"/>
            <a:ext cx="171160" cy="26373"/>
          </a:xfrm>
          <a:prstGeom prst="line">
            <a:avLst/>
          </a:prstGeom>
          <a:ln>
            <a:solidFill>
              <a:srgbClr val="089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A69829D-6091-58AB-70A2-B4D0E5D69508}"/>
              </a:ext>
            </a:extLst>
          </p:cNvPr>
          <p:cNvCxnSpPr/>
          <p:nvPr/>
        </p:nvCxnSpPr>
        <p:spPr>
          <a:xfrm flipH="1">
            <a:off x="6534150" y="2190750"/>
            <a:ext cx="247650" cy="586733"/>
          </a:xfrm>
          <a:prstGeom prst="line">
            <a:avLst/>
          </a:prstGeom>
          <a:ln>
            <a:solidFill>
              <a:srgbClr val="089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A5CBADA-B860-C4E1-3FA1-A850C99F3DC1}"/>
              </a:ext>
            </a:extLst>
          </p:cNvPr>
          <p:cNvCxnSpPr>
            <a:stCxn id="18" idx="3"/>
          </p:cNvCxnSpPr>
          <p:nvPr/>
        </p:nvCxnSpPr>
        <p:spPr>
          <a:xfrm>
            <a:off x="5229517" y="2145327"/>
            <a:ext cx="342608" cy="64473"/>
          </a:xfrm>
          <a:prstGeom prst="line">
            <a:avLst/>
          </a:prstGeom>
          <a:ln>
            <a:solidFill>
              <a:srgbClr val="B9E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29B4EF90-7966-D627-D7C5-B8C35140F3FA}"/>
              </a:ext>
            </a:extLst>
          </p:cNvPr>
          <p:cNvCxnSpPr/>
          <p:nvPr/>
        </p:nvCxnSpPr>
        <p:spPr>
          <a:xfrm>
            <a:off x="5591175" y="2200275"/>
            <a:ext cx="152400" cy="577208"/>
          </a:xfrm>
          <a:prstGeom prst="line">
            <a:avLst/>
          </a:prstGeom>
          <a:ln>
            <a:solidFill>
              <a:srgbClr val="B9E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1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474F190-4214-4A8B-8A88-DCD0D2120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286373"/>
              </p:ext>
            </p:extLst>
          </p:nvPr>
        </p:nvGraphicFramePr>
        <p:xfrm>
          <a:off x="1200728" y="1801090"/>
          <a:ext cx="9254547" cy="436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EE81479-BA3B-4387-9917-939808DAF030}"/>
              </a:ext>
            </a:extLst>
          </p:cNvPr>
          <p:cNvSpPr/>
          <p:nvPr/>
        </p:nvSpPr>
        <p:spPr>
          <a:xfrm>
            <a:off x="3932272" y="1128882"/>
            <a:ext cx="216372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XXX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CF19238B-9D04-4277-B8EB-4613909FAA6A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fr-F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3FBCD0-4349-448D-82F6-64AB1227583F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B. OPINION PRÉCISE À PROPOS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1. DANS LA POPULATION GÉNÉRALE</a:t>
            </a: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4B1BA58A-721F-4886-8C78-344FC7D43BFF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de 90% des répondants sont d'accord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avec l'affirmation disant que le grand âge est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"le témoignage d'une longue histoire" (96%),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"chance de faire l'expérience du lien intergénérationnel" (92%)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"l'âge de l'expérience et de la transmission" (92%).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Seul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53%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répondants sont d'accord avec l'affirmation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"le grand âge c'est beau"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33%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d'accord avec l'affirmation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"le grand âge c'est laid".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8D2640-E824-8182-5690-E2C82A282643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Q4. Pour chacune des affirmations suivantes concernant le grand âge (rappel : personnes âgées de plus de 75 ans) indiquez si vous êtes tout à fait, plutôt, plutôt pas ou bien pas du tout d’accord ?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8C7E7E2-DAFB-A8DE-944B-6A6FCD3F3BD9}"/>
              </a:ext>
            </a:extLst>
          </p:cNvPr>
          <p:cNvCxnSpPr>
            <a:cxnSpLocks/>
          </p:cNvCxnSpPr>
          <p:nvPr/>
        </p:nvCxnSpPr>
        <p:spPr>
          <a:xfrm>
            <a:off x="5352231" y="1945102"/>
            <a:ext cx="4104000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F2D7-9163-D078-B0CB-A433525C46A3}"/>
              </a:ext>
            </a:extLst>
          </p:cNvPr>
          <p:cNvCxnSpPr>
            <a:cxnSpLocks/>
          </p:cNvCxnSpPr>
          <p:nvPr/>
        </p:nvCxnSpPr>
        <p:spPr>
          <a:xfrm>
            <a:off x="9494982" y="1945102"/>
            <a:ext cx="203056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F06963D3-1952-1E49-1A83-2E047D6AFF5E}"/>
              </a:ext>
            </a:extLst>
          </p:cNvPr>
          <p:cNvSpPr txBox="1"/>
          <p:nvPr/>
        </p:nvSpPr>
        <p:spPr bwMode="auto">
          <a:xfrm>
            <a:off x="6788725" y="1389065"/>
            <a:ext cx="151377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TOTAL D'ACCORD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3C54FF-0D5E-15EA-EF41-07BB5A6B1190}"/>
              </a:ext>
            </a:extLst>
          </p:cNvPr>
          <p:cNvSpPr txBox="1"/>
          <p:nvPr/>
        </p:nvSpPr>
        <p:spPr bwMode="auto">
          <a:xfrm>
            <a:off x="8930771" y="1390141"/>
            <a:ext cx="138294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TOTAL PAS D'ACCORD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33E2386-187F-15A1-6C2B-CE7D6B65C62E}"/>
              </a:ext>
            </a:extLst>
          </p:cNvPr>
          <p:cNvSpPr txBox="1"/>
          <p:nvPr/>
        </p:nvSpPr>
        <p:spPr bwMode="auto">
          <a:xfrm>
            <a:off x="7008522" y="1728454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96%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E4FB4D-099E-43AB-80E0-E7E29604C6FA}"/>
              </a:ext>
            </a:extLst>
          </p:cNvPr>
          <p:cNvSpPr txBox="1"/>
          <p:nvPr/>
        </p:nvSpPr>
        <p:spPr bwMode="auto">
          <a:xfrm>
            <a:off x="9162582" y="1728454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4%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7B92B49-FD8A-F189-E4FB-0DCC9CCCA8E4}"/>
              </a:ext>
            </a:extLst>
          </p:cNvPr>
          <p:cNvCxnSpPr>
            <a:cxnSpLocks/>
          </p:cNvCxnSpPr>
          <p:nvPr/>
        </p:nvCxnSpPr>
        <p:spPr>
          <a:xfrm>
            <a:off x="5329141" y="2439248"/>
            <a:ext cx="3971877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40DB9A0-E623-8A93-72B7-7D7A86B1D5AA}"/>
              </a:ext>
            </a:extLst>
          </p:cNvPr>
          <p:cNvCxnSpPr>
            <a:cxnSpLocks/>
          </p:cNvCxnSpPr>
          <p:nvPr/>
        </p:nvCxnSpPr>
        <p:spPr>
          <a:xfrm>
            <a:off x="9365673" y="2438400"/>
            <a:ext cx="309274" cy="848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FA041C4-35AE-ACB6-68B9-AEEA804C4065}"/>
              </a:ext>
            </a:extLst>
          </p:cNvPr>
          <p:cNvSpPr txBox="1"/>
          <p:nvPr/>
        </p:nvSpPr>
        <p:spPr bwMode="auto">
          <a:xfrm>
            <a:off x="6930016" y="2176420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92%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790FB8A-CA41-E571-BDC7-F81FB5978C9D}"/>
              </a:ext>
            </a:extLst>
          </p:cNvPr>
          <p:cNvSpPr txBox="1"/>
          <p:nvPr/>
        </p:nvSpPr>
        <p:spPr bwMode="auto">
          <a:xfrm>
            <a:off x="9102544" y="2176420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8%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8AEEABA-26C5-E985-3520-831E0007CC1F}"/>
              </a:ext>
            </a:extLst>
          </p:cNvPr>
          <p:cNvSpPr txBox="1"/>
          <p:nvPr/>
        </p:nvSpPr>
        <p:spPr bwMode="auto">
          <a:xfrm>
            <a:off x="6938152" y="2732814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92%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3910080-D165-99E7-C80F-ACE9BDB10F56}"/>
              </a:ext>
            </a:extLst>
          </p:cNvPr>
          <p:cNvSpPr txBox="1"/>
          <p:nvPr/>
        </p:nvSpPr>
        <p:spPr bwMode="auto">
          <a:xfrm>
            <a:off x="9110680" y="2732814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8%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8763D30-50C0-5C9E-2056-4DC526FACEDB}"/>
              </a:ext>
            </a:extLst>
          </p:cNvPr>
          <p:cNvCxnSpPr>
            <a:cxnSpLocks/>
          </p:cNvCxnSpPr>
          <p:nvPr/>
        </p:nvCxnSpPr>
        <p:spPr>
          <a:xfrm>
            <a:off x="5314186" y="3434372"/>
            <a:ext cx="3423414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C4C2FEF-B44A-3F69-5C10-C5EDBC92EF99}"/>
              </a:ext>
            </a:extLst>
          </p:cNvPr>
          <p:cNvCxnSpPr>
            <a:cxnSpLocks/>
          </p:cNvCxnSpPr>
          <p:nvPr/>
        </p:nvCxnSpPr>
        <p:spPr>
          <a:xfrm>
            <a:off x="8820727" y="3434372"/>
            <a:ext cx="839265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CE16914F-5F21-62C9-144A-68B32DFD55D6}"/>
              </a:ext>
            </a:extLst>
          </p:cNvPr>
          <p:cNvSpPr txBox="1"/>
          <p:nvPr/>
        </p:nvSpPr>
        <p:spPr bwMode="auto">
          <a:xfrm>
            <a:off x="6545603" y="3171544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79%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19A36F1-2C87-69FD-A4CC-79E47DFCE259}"/>
              </a:ext>
            </a:extLst>
          </p:cNvPr>
          <p:cNvSpPr txBox="1"/>
          <p:nvPr/>
        </p:nvSpPr>
        <p:spPr bwMode="auto">
          <a:xfrm>
            <a:off x="8856682" y="3171544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21%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FA01E50-2FD7-3072-27AD-D2D92552BA7A}"/>
              </a:ext>
            </a:extLst>
          </p:cNvPr>
          <p:cNvCxnSpPr>
            <a:cxnSpLocks/>
          </p:cNvCxnSpPr>
          <p:nvPr/>
        </p:nvCxnSpPr>
        <p:spPr>
          <a:xfrm>
            <a:off x="5347614" y="3926302"/>
            <a:ext cx="3020531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6905894-0F65-399D-AFBA-F437A2BBFA5F}"/>
              </a:ext>
            </a:extLst>
          </p:cNvPr>
          <p:cNvCxnSpPr>
            <a:cxnSpLocks/>
          </p:cNvCxnSpPr>
          <p:nvPr/>
        </p:nvCxnSpPr>
        <p:spPr>
          <a:xfrm>
            <a:off x="8368145" y="3926302"/>
            <a:ext cx="1325275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57A095B-1DAD-87D3-7B65-FA5E47635F43}"/>
              </a:ext>
            </a:extLst>
          </p:cNvPr>
          <p:cNvSpPr txBox="1"/>
          <p:nvPr/>
        </p:nvSpPr>
        <p:spPr bwMode="auto">
          <a:xfrm>
            <a:off x="6431248" y="3663474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69%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8A80447-AA66-664B-7E1B-B1C1597AA1F6}"/>
              </a:ext>
            </a:extLst>
          </p:cNvPr>
          <p:cNvSpPr txBox="1"/>
          <p:nvPr/>
        </p:nvSpPr>
        <p:spPr bwMode="auto">
          <a:xfrm>
            <a:off x="8603781" y="3663474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31%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A114BD3A-7207-91A5-3131-3EC3CC7E5887}"/>
              </a:ext>
            </a:extLst>
          </p:cNvPr>
          <p:cNvCxnSpPr>
            <a:cxnSpLocks/>
          </p:cNvCxnSpPr>
          <p:nvPr/>
        </p:nvCxnSpPr>
        <p:spPr>
          <a:xfrm>
            <a:off x="5324523" y="4420448"/>
            <a:ext cx="2587648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EC56575-BE7B-30FC-4D1F-CA600C01FEC6}"/>
              </a:ext>
            </a:extLst>
          </p:cNvPr>
          <p:cNvCxnSpPr>
            <a:cxnSpLocks/>
          </p:cNvCxnSpPr>
          <p:nvPr/>
        </p:nvCxnSpPr>
        <p:spPr>
          <a:xfrm>
            <a:off x="7912171" y="4420448"/>
            <a:ext cx="1758158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C27A47B7-E626-CD93-F274-55D7331BD86E}"/>
              </a:ext>
            </a:extLst>
          </p:cNvPr>
          <p:cNvSpPr txBox="1"/>
          <p:nvPr/>
        </p:nvSpPr>
        <p:spPr bwMode="auto">
          <a:xfrm>
            <a:off x="6195724" y="4157620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60%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E34AE75-DD1A-F723-2448-7593EF761C89}"/>
              </a:ext>
            </a:extLst>
          </p:cNvPr>
          <p:cNvSpPr txBox="1"/>
          <p:nvPr/>
        </p:nvSpPr>
        <p:spPr bwMode="auto">
          <a:xfrm>
            <a:off x="8395964" y="4157620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40%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09F749A-481B-954D-CEA6-F1A6EC33770A}"/>
              </a:ext>
            </a:extLst>
          </p:cNvPr>
          <p:cNvCxnSpPr>
            <a:cxnSpLocks/>
          </p:cNvCxnSpPr>
          <p:nvPr/>
        </p:nvCxnSpPr>
        <p:spPr>
          <a:xfrm>
            <a:off x="5332659" y="4921426"/>
            <a:ext cx="2211965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88EFA27-D03B-022C-37EB-C16F879474C4}"/>
              </a:ext>
            </a:extLst>
          </p:cNvPr>
          <p:cNvCxnSpPr>
            <a:cxnSpLocks/>
          </p:cNvCxnSpPr>
          <p:nvPr/>
        </p:nvCxnSpPr>
        <p:spPr>
          <a:xfrm>
            <a:off x="7647709" y="4921426"/>
            <a:ext cx="2030756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DE3A6585-09C9-AC51-31DC-7CED94995736}"/>
              </a:ext>
            </a:extLst>
          </p:cNvPr>
          <p:cNvSpPr txBox="1"/>
          <p:nvPr/>
        </p:nvSpPr>
        <p:spPr bwMode="auto">
          <a:xfrm>
            <a:off x="6065316" y="4658598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53%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5C0E88E-D698-9720-B909-92364CD27BFA}"/>
              </a:ext>
            </a:extLst>
          </p:cNvPr>
          <p:cNvSpPr txBox="1"/>
          <p:nvPr/>
        </p:nvSpPr>
        <p:spPr bwMode="auto">
          <a:xfrm>
            <a:off x="8302501" y="4658598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47%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1703CA4-BC2E-215B-1D4E-A715A99C80F1}"/>
              </a:ext>
            </a:extLst>
          </p:cNvPr>
          <p:cNvCxnSpPr>
            <a:cxnSpLocks/>
          </p:cNvCxnSpPr>
          <p:nvPr/>
        </p:nvCxnSpPr>
        <p:spPr>
          <a:xfrm>
            <a:off x="5309568" y="5415572"/>
            <a:ext cx="1439471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F066CC1-1548-59DB-EA07-898339BE09AA}"/>
              </a:ext>
            </a:extLst>
          </p:cNvPr>
          <p:cNvCxnSpPr>
            <a:cxnSpLocks/>
          </p:cNvCxnSpPr>
          <p:nvPr/>
        </p:nvCxnSpPr>
        <p:spPr>
          <a:xfrm>
            <a:off x="6816436" y="5415572"/>
            <a:ext cx="2838938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E2A65241-0499-FE76-6C8A-9078242650BF}"/>
              </a:ext>
            </a:extLst>
          </p:cNvPr>
          <p:cNvSpPr txBox="1"/>
          <p:nvPr/>
        </p:nvSpPr>
        <p:spPr bwMode="auto">
          <a:xfrm>
            <a:off x="5626590" y="5152744"/>
            <a:ext cx="65953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33%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609A1B9-8ECA-152B-5F2E-ACD541C27D76}"/>
              </a:ext>
            </a:extLst>
          </p:cNvPr>
          <p:cNvSpPr txBox="1"/>
          <p:nvPr/>
        </p:nvSpPr>
        <p:spPr bwMode="auto">
          <a:xfrm>
            <a:off x="7854542" y="5152744"/>
            <a:ext cx="85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10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67%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148C724-F4B0-765E-A60E-BD04B11BA34E}"/>
              </a:ext>
            </a:extLst>
          </p:cNvPr>
          <p:cNvSpPr txBox="1"/>
          <p:nvPr/>
        </p:nvSpPr>
        <p:spPr>
          <a:xfrm>
            <a:off x="10601325" y="1247081"/>
            <a:ext cx="159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73E543FB-8302-5292-A1A1-12341F2424F6}"/>
              </a:ext>
            </a:extLst>
          </p:cNvPr>
          <p:cNvCxnSpPr>
            <a:cxnSpLocks/>
          </p:cNvCxnSpPr>
          <p:nvPr/>
        </p:nvCxnSpPr>
        <p:spPr>
          <a:xfrm>
            <a:off x="5333759" y="2933394"/>
            <a:ext cx="3971877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C03EACE-F86B-6862-B92B-73C6A18715F3}"/>
              </a:ext>
            </a:extLst>
          </p:cNvPr>
          <p:cNvCxnSpPr>
            <a:cxnSpLocks/>
          </p:cNvCxnSpPr>
          <p:nvPr/>
        </p:nvCxnSpPr>
        <p:spPr>
          <a:xfrm>
            <a:off x="9370291" y="2932546"/>
            <a:ext cx="309274" cy="848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67249A1-E14D-CE13-3865-F1EF78176E73}"/>
              </a:ext>
            </a:extLst>
          </p:cNvPr>
          <p:cNvGrpSpPr/>
          <p:nvPr/>
        </p:nvGrpSpPr>
        <p:grpSpPr>
          <a:xfrm>
            <a:off x="6201421" y="5186921"/>
            <a:ext cx="803447" cy="246221"/>
            <a:chOff x="7221589" y="1996612"/>
            <a:chExt cx="883792" cy="270843"/>
          </a:xfrm>
        </p:grpSpPr>
        <p:grpSp>
          <p:nvGrpSpPr>
            <p:cNvPr id="58" name="Groupe 277">
              <a:extLst>
                <a:ext uri="{FF2B5EF4-FFF2-40B4-BE49-F238E27FC236}">
                  <a16:creationId xmlns:a16="http://schemas.microsoft.com/office/drawing/2014/main" id="{57C56B55-A0E6-39EF-596F-DBCEA5F7CB80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63" name="Freeform 117">
                <a:extLst>
                  <a:ext uri="{FF2B5EF4-FFF2-40B4-BE49-F238E27FC236}">
                    <a16:creationId xmlns:a16="http://schemas.microsoft.com/office/drawing/2014/main" id="{74C6887A-6496-6EB1-902B-A2424AB0B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" name="Freeform 118">
                <a:extLst>
                  <a:ext uri="{FF2B5EF4-FFF2-40B4-BE49-F238E27FC236}">
                    <a16:creationId xmlns:a16="http://schemas.microsoft.com/office/drawing/2014/main" id="{D6592D57-8CED-C0AE-EB45-AB07F62A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59" name="Groupe 278">
              <a:extLst>
                <a:ext uri="{FF2B5EF4-FFF2-40B4-BE49-F238E27FC236}">
                  <a16:creationId xmlns:a16="http://schemas.microsoft.com/office/drawing/2014/main" id="{5547B8C8-9F4A-E6C6-FC76-14ADCA6A6B54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61" name="Freeform 119">
                <a:extLst>
                  <a:ext uri="{FF2B5EF4-FFF2-40B4-BE49-F238E27FC236}">
                    <a16:creationId xmlns:a16="http://schemas.microsoft.com/office/drawing/2014/main" id="{20240283-346A-615E-E10B-F869EE9AE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" name="Freeform 120">
                <a:extLst>
                  <a:ext uri="{FF2B5EF4-FFF2-40B4-BE49-F238E27FC236}">
                    <a16:creationId xmlns:a16="http://schemas.microsoft.com/office/drawing/2014/main" id="{D565062A-A08E-2D3E-A09E-E897FEA60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2F7809A-6705-1E54-32BE-0B148249C74F}"/>
                </a:ext>
              </a:extLst>
            </p:cNvPr>
            <p:cNvSpPr txBox="1"/>
            <p:nvPr/>
          </p:nvSpPr>
          <p:spPr bwMode="auto">
            <a:xfrm>
              <a:off x="7248870" y="1996612"/>
              <a:ext cx="848502" cy="27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31%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35%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016FB94-6D30-1B29-842C-1791EF1F9679}"/>
              </a:ext>
            </a:extLst>
          </p:cNvPr>
          <p:cNvGrpSpPr/>
          <p:nvPr/>
        </p:nvGrpSpPr>
        <p:grpSpPr>
          <a:xfrm>
            <a:off x="8477011" y="5175726"/>
            <a:ext cx="803447" cy="246221"/>
            <a:chOff x="7221589" y="1996612"/>
            <a:chExt cx="883792" cy="270843"/>
          </a:xfrm>
        </p:grpSpPr>
        <p:grpSp>
          <p:nvGrpSpPr>
            <p:cNvPr id="66" name="Groupe 277">
              <a:extLst>
                <a:ext uri="{FF2B5EF4-FFF2-40B4-BE49-F238E27FC236}">
                  <a16:creationId xmlns:a16="http://schemas.microsoft.com/office/drawing/2014/main" id="{18E6109D-B1B8-3348-5462-243F6BF2E0A6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71" name="Freeform 117">
                <a:extLst>
                  <a:ext uri="{FF2B5EF4-FFF2-40B4-BE49-F238E27FC236}">
                    <a16:creationId xmlns:a16="http://schemas.microsoft.com/office/drawing/2014/main" id="{CBB63CA8-5C22-9CE1-ECAA-E71C54898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" name="Freeform 118">
                <a:extLst>
                  <a:ext uri="{FF2B5EF4-FFF2-40B4-BE49-F238E27FC236}">
                    <a16:creationId xmlns:a16="http://schemas.microsoft.com/office/drawing/2014/main" id="{1CA86535-830C-FF29-F75E-BE3983340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67" name="Groupe 278">
              <a:extLst>
                <a:ext uri="{FF2B5EF4-FFF2-40B4-BE49-F238E27FC236}">
                  <a16:creationId xmlns:a16="http://schemas.microsoft.com/office/drawing/2014/main" id="{4F2DC33C-E99E-63B3-376E-470871377E05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69" name="Freeform 119">
                <a:extLst>
                  <a:ext uri="{FF2B5EF4-FFF2-40B4-BE49-F238E27FC236}">
                    <a16:creationId xmlns:a16="http://schemas.microsoft.com/office/drawing/2014/main" id="{5156A4E3-6566-C0A1-21B0-C9714B81E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" name="Freeform 120">
                <a:extLst>
                  <a:ext uri="{FF2B5EF4-FFF2-40B4-BE49-F238E27FC236}">
                    <a16:creationId xmlns:a16="http://schemas.microsoft.com/office/drawing/2014/main" id="{AA9D6121-1BDB-A8C9-28A6-7208EA008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EC40237-0B1C-EAF0-AAAC-44E37DEDF9AD}"/>
                </a:ext>
              </a:extLst>
            </p:cNvPr>
            <p:cNvSpPr txBox="1"/>
            <p:nvPr/>
          </p:nvSpPr>
          <p:spPr bwMode="auto">
            <a:xfrm>
              <a:off x="7248870" y="1996612"/>
              <a:ext cx="848502" cy="27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69%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65%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29C7B7-8E3A-E712-F16C-DD5F2E64D011}"/>
              </a:ext>
            </a:extLst>
          </p:cNvPr>
          <p:cNvSpPr/>
          <p:nvPr/>
        </p:nvSpPr>
        <p:spPr>
          <a:xfrm>
            <a:off x="1200728" y="4700812"/>
            <a:ext cx="8820552" cy="10283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16D917-A79E-6B34-2BE0-6472F9E06001}"/>
              </a:ext>
            </a:extLst>
          </p:cNvPr>
          <p:cNvSpPr/>
          <p:nvPr/>
        </p:nvSpPr>
        <p:spPr>
          <a:xfrm>
            <a:off x="1200728" y="1768110"/>
            <a:ext cx="8820552" cy="98998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7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raphique 121">
            <a:extLst>
              <a:ext uri="{FF2B5EF4-FFF2-40B4-BE49-F238E27FC236}">
                <a16:creationId xmlns:a16="http://schemas.microsoft.com/office/drawing/2014/main" id="{C3B36E9C-B5D6-395F-53BD-6C95317B1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138687"/>
              </p:ext>
            </p:extLst>
          </p:nvPr>
        </p:nvGraphicFramePr>
        <p:xfrm>
          <a:off x="1685963" y="5343912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" name="ZoneTexte 120">
            <a:extLst>
              <a:ext uri="{FF2B5EF4-FFF2-40B4-BE49-F238E27FC236}">
                <a16:creationId xmlns:a16="http://schemas.microsoft.com/office/drawing/2014/main" id="{A597C267-69A3-FE02-9D0C-8D560BAC9C65}"/>
              </a:ext>
            </a:extLst>
          </p:cNvPr>
          <p:cNvSpPr txBox="1"/>
          <p:nvPr/>
        </p:nvSpPr>
        <p:spPr bwMode="auto">
          <a:xfrm>
            <a:off x="2732852" y="2025262"/>
            <a:ext cx="6594048" cy="380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le témoignage d’une longue histoire</a:t>
            </a:r>
          </a:p>
          <a:p>
            <a:pPr algn="ctr"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la chance de faire l’expérience du lien intergénérationnel dans une famille</a:t>
            </a:r>
          </a:p>
          <a:p>
            <a:pPr algn="ctr">
              <a:lnSpc>
                <a:spcPct val="30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l’âge de l’expérience et de la transmission (patrimoine, valeurs)</a:t>
            </a:r>
          </a:p>
          <a:p>
            <a:pPr algn="ctr"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l’âge de la liberté intérieure, de la sagesse, de l’accomplissement de la vie</a:t>
            </a:r>
          </a:p>
          <a:p>
            <a:pPr algn="ctr"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l’âge de la grande fragilité, de la dégénérescence, de la dépendance</a:t>
            </a:r>
          </a:p>
          <a:p>
            <a:pPr algn="ctr"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la précarité et la solitude</a:t>
            </a:r>
          </a:p>
          <a:p>
            <a:pPr algn="ctr"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beau (les visages, les mains…)</a:t>
            </a:r>
          </a:p>
          <a:p>
            <a:pPr algn="ctr"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laid (la peau, les rides, la confusion…)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E81479-BA3B-4387-9917-939808DAF030}"/>
              </a:ext>
            </a:extLst>
          </p:cNvPr>
          <p:cNvSpPr/>
          <p:nvPr/>
        </p:nvSpPr>
        <p:spPr>
          <a:xfrm>
            <a:off x="3932272" y="1128882"/>
            <a:ext cx="216372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XXX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CF19238B-9D04-4277-B8EB-4613909FAA6A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fr-F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3FBCD0-4349-448D-82F6-64AB1227583F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B. OPINION PRÉCISE À PROPOS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 2. DANS LES SOUS POPULATIONS - DÉMOGRAPHIE</a:t>
            </a:r>
            <a:endParaRPr lang="fr-FR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4B1BA58A-721F-4886-8C78-344FC7D43BFF}"/>
              </a:ext>
            </a:extLst>
          </p:cNvPr>
          <p:cNvSpPr txBox="1">
            <a:spLocks/>
          </p:cNvSpPr>
          <p:nvPr/>
        </p:nvSpPr>
        <p:spPr>
          <a:xfrm>
            <a:off x="112272" y="114372"/>
            <a:ext cx="11960666" cy="854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ont un opinion du grand âge qui rejoint plus souvent des opinions positives (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témoignage d'une longue histoire, la chance du lien intergénérationnel, de la transmission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Les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sont plus nombreux à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trouver le grand âge "laid". </a:t>
            </a:r>
            <a:b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répondants de plus de 65 ans considèrent plus l'âge comme la liberté intérieure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jeunes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sont plus nombreux à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trouver le GA "laid". </a:t>
            </a:r>
            <a:b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les </a:t>
            </a:r>
            <a:r>
              <a:rPr lang="fr-FR" sz="1200" b="1" kern="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inactifs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le GA est plus souvent l'âge de la </a:t>
            </a:r>
            <a:r>
              <a:rPr lang="fr-FR" sz="1200" b="1" kern="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liberté intérieure, de l'expérience et de la transmission, mais aussi la précarité et la solitude.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8D2640-E824-8182-5690-E2C82A282643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Q4. Pour chacune des affirmations suivantes concernant le grand âge (rappel : personnes âgées de plus de 75 ans) indiquez si vous êtes tout à fait, plutôt, plutôt pas ou bien pas du tout d’accord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6963D3-1952-1E49-1A83-2E047D6AFF5E}"/>
              </a:ext>
            </a:extLst>
          </p:cNvPr>
          <p:cNvSpPr txBox="1"/>
          <p:nvPr/>
        </p:nvSpPr>
        <p:spPr bwMode="auto">
          <a:xfrm>
            <a:off x="3654437" y="1769831"/>
            <a:ext cx="4750879" cy="253916"/>
          </a:xfrm>
          <a:prstGeom prst="rect">
            <a:avLst/>
          </a:prstGeom>
          <a:solidFill>
            <a:srgbClr val="089992"/>
          </a:solidFill>
          <a:ln w="9525" algn="ctr">
            <a:solidFill>
              <a:srgbClr val="08999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TOTAL D'ACCORD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148C724-F4B0-765E-A60E-BD04B11BA34E}"/>
              </a:ext>
            </a:extLst>
          </p:cNvPr>
          <p:cNvSpPr txBox="1"/>
          <p:nvPr/>
        </p:nvSpPr>
        <p:spPr>
          <a:xfrm>
            <a:off x="10601325" y="1247081"/>
            <a:ext cx="159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67249A1-E14D-CE13-3865-F1EF78176E73}"/>
              </a:ext>
            </a:extLst>
          </p:cNvPr>
          <p:cNvGrpSpPr/>
          <p:nvPr/>
        </p:nvGrpSpPr>
        <p:grpSpPr>
          <a:xfrm>
            <a:off x="3577967" y="5577413"/>
            <a:ext cx="972171" cy="262776"/>
            <a:chOff x="7221589" y="1996612"/>
            <a:chExt cx="883792" cy="238887"/>
          </a:xfrm>
        </p:grpSpPr>
        <p:grpSp>
          <p:nvGrpSpPr>
            <p:cNvPr id="58" name="Groupe 277">
              <a:extLst>
                <a:ext uri="{FF2B5EF4-FFF2-40B4-BE49-F238E27FC236}">
                  <a16:creationId xmlns:a16="http://schemas.microsoft.com/office/drawing/2014/main" id="{57C56B55-A0E6-39EF-596F-DBCEA5F7CB80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63" name="Freeform 117">
                <a:extLst>
                  <a:ext uri="{FF2B5EF4-FFF2-40B4-BE49-F238E27FC236}">
                    <a16:creationId xmlns:a16="http://schemas.microsoft.com/office/drawing/2014/main" id="{74C6887A-6496-6EB1-902B-A2424AB0B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64" name="Freeform 118">
                <a:extLst>
                  <a:ext uri="{FF2B5EF4-FFF2-40B4-BE49-F238E27FC236}">
                    <a16:creationId xmlns:a16="http://schemas.microsoft.com/office/drawing/2014/main" id="{D6592D57-8CED-C0AE-EB45-AB07F62A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grpSp>
          <p:nvGrpSpPr>
            <p:cNvPr id="59" name="Groupe 278">
              <a:extLst>
                <a:ext uri="{FF2B5EF4-FFF2-40B4-BE49-F238E27FC236}">
                  <a16:creationId xmlns:a16="http://schemas.microsoft.com/office/drawing/2014/main" id="{5547B8C8-9F4A-E6C6-FC76-14ADCA6A6B54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61" name="Freeform 119">
                <a:extLst>
                  <a:ext uri="{FF2B5EF4-FFF2-40B4-BE49-F238E27FC236}">
                    <a16:creationId xmlns:a16="http://schemas.microsoft.com/office/drawing/2014/main" id="{20240283-346A-615E-E10B-F869EE9AE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62" name="Freeform 120">
                <a:extLst>
                  <a:ext uri="{FF2B5EF4-FFF2-40B4-BE49-F238E27FC236}">
                    <a16:creationId xmlns:a16="http://schemas.microsoft.com/office/drawing/2014/main" id="{D565062A-A08E-2D3E-A09E-E897FEA60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2F7809A-6705-1E54-32BE-0B148249C74F}"/>
                </a:ext>
              </a:extLst>
            </p:cNvPr>
            <p:cNvSpPr txBox="1"/>
            <p:nvPr/>
          </p:nvSpPr>
          <p:spPr bwMode="auto">
            <a:xfrm>
              <a:off x="7291898" y="1996612"/>
              <a:ext cx="762447" cy="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31%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35%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2BEF1C5A-EC08-B746-112F-0A53139FAD1D}"/>
              </a:ext>
            </a:extLst>
          </p:cNvPr>
          <p:cNvGrpSpPr/>
          <p:nvPr/>
        </p:nvGrpSpPr>
        <p:grpSpPr>
          <a:xfrm>
            <a:off x="8544974" y="3176419"/>
            <a:ext cx="972171" cy="262776"/>
            <a:chOff x="7221589" y="1996612"/>
            <a:chExt cx="883792" cy="238887"/>
          </a:xfrm>
        </p:grpSpPr>
        <p:grpSp>
          <p:nvGrpSpPr>
            <p:cNvPr id="74" name="Groupe 277">
              <a:extLst>
                <a:ext uri="{FF2B5EF4-FFF2-40B4-BE49-F238E27FC236}">
                  <a16:creationId xmlns:a16="http://schemas.microsoft.com/office/drawing/2014/main" id="{C43D42DE-543A-5BD6-E6A9-7706DB3BA9C8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79" name="Freeform 117">
                <a:extLst>
                  <a:ext uri="{FF2B5EF4-FFF2-40B4-BE49-F238E27FC236}">
                    <a16:creationId xmlns:a16="http://schemas.microsoft.com/office/drawing/2014/main" id="{2737DB11-EB6B-7364-D029-1562AFC59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80" name="Freeform 118">
                <a:extLst>
                  <a:ext uri="{FF2B5EF4-FFF2-40B4-BE49-F238E27FC236}">
                    <a16:creationId xmlns:a16="http://schemas.microsoft.com/office/drawing/2014/main" id="{A3AAEE72-E246-30FF-8AD5-51BE76CCD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grpSp>
          <p:nvGrpSpPr>
            <p:cNvPr id="75" name="Groupe 278">
              <a:extLst>
                <a:ext uri="{FF2B5EF4-FFF2-40B4-BE49-F238E27FC236}">
                  <a16:creationId xmlns:a16="http://schemas.microsoft.com/office/drawing/2014/main" id="{8A2E2816-9B1D-54EA-2F58-D8B4C56065DD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77" name="Freeform 119">
                <a:extLst>
                  <a:ext uri="{FF2B5EF4-FFF2-40B4-BE49-F238E27FC236}">
                    <a16:creationId xmlns:a16="http://schemas.microsoft.com/office/drawing/2014/main" id="{BA7F3CD0-1C75-7277-0BA2-6299996D1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78" name="Freeform 120">
                <a:extLst>
                  <a:ext uri="{FF2B5EF4-FFF2-40B4-BE49-F238E27FC236}">
                    <a16:creationId xmlns:a16="http://schemas.microsoft.com/office/drawing/2014/main" id="{0C960D4E-466C-E800-9C2E-59637A39F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D7A8D485-3F47-D464-4FFF-942914DE1C16}"/>
                </a:ext>
              </a:extLst>
            </p:cNvPr>
            <p:cNvSpPr txBox="1"/>
            <p:nvPr/>
          </p:nvSpPr>
          <p:spPr bwMode="auto">
            <a:xfrm>
              <a:off x="7291898" y="1996612"/>
              <a:ext cx="762447" cy="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93% 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91%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C6530019-06EF-BF15-C983-8AFE0084CC80}"/>
              </a:ext>
            </a:extLst>
          </p:cNvPr>
          <p:cNvGrpSpPr/>
          <p:nvPr/>
        </p:nvGrpSpPr>
        <p:grpSpPr>
          <a:xfrm>
            <a:off x="2324009" y="2687263"/>
            <a:ext cx="972171" cy="262776"/>
            <a:chOff x="7221589" y="1996612"/>
            <a:chExt cx="883792" cy="238887"/>
          </a:xfrm>
        </p:grpSpPr>
        <p:grpSp>
          <p:nvGrpSpPr>
            <p:cNvPr id="90" name="Groupe 277">
              <a:extLst>
                <a:ext uri="{FF2B5EF4-FFF2-40B4-BE49-F238E27FC236}">
                  <a16:creationId xmlns:a16="http://schemas.microsoft.com/office/drawing/2014/main" id="{59446916-D39A-2CAC-E58C-6EA41CDE073A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95" name="Freeform 117">
                <a:extLst>
                  <a:ext uri="{FF2B5EF4-FFF2-40B4-BE49-F238E27FC236}">
                    <a16:creationId xmlns:a16="http://schemas.microsoft.com/office/drawing/2014/main" id="{B2879491-B77C-D529-8CE6-5891DD27E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96" name="Freeform 118">
                <a:extLst>
                  <a:ext uri="{FF2B5EF4-FFF2-40B4-BE49-F238E27FC236}">
                    <a16:creationId xmlns:a16="http://schemas.microsoft.com/office/drawing/2014/main" id="{19890C29-C82D-050E-2560-AC603D87B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grpSp>
          <p:nvGrpSpPr>
            <p:cNvPr id="91" name="Groupe 278">
              <a:extLst>
                <a:ext uri="{FF2B5EF4-FFF2-40B4-BE49-F238E27FC236}">
                  <a16:creationId xmlns:a16="http://schemas.microsoft.com/office/drawing/2014/main" id="{7D5CA409-7209-EE25-C10C-BA1E9813F7D1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BF0FD418-9128-8796-D6DC-D7008529D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94" name="Freeform 120">
                <a:extLst>
                  <a:ext uri="{FF2B5EF4-FFF2-40B4-BE49-F238E27FC236}">
                    <a16:creationId xmlns:a16="http://schemas.microsoft.com/office/drawing/2014/main" id="{90490DCC-C17C-EB07-8141-506F90546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1D6DF186-A54D-214F-B488-70D5E92D2D57}"/>
                </a:ext>
              </a:extLst>
            </p:cNvPr>
            <p:cNvSpPr txBox="1"/>
            <p:nvPr/>
          </p:nvSpPr>
          <p:spPr bwMode="auto">
            <a:xfrm>
              <a:off x="7291898" y="1996612"/>
              <a:ext cx="762447" cy="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94% 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91%</a:t>
              </a: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4B6D5F73-DD49-86A9-6A26-F44D8D6DC47B}"/>
              </a:ext>
            </a:extLst>
          </p:cNvPr>
          <p:cNvGrpSpPr/>
          <p:nvPr/>
        </p:nvGrpSpPr>
        <p:grpSpPr>
          <a:xfrm>
            <a:off x="8544974" y="2271320"/>
            <a:ext cx="972171" cy="262776"/>
            <a:chOff x="7221589" y="1996612"/>
            <a:chExt cx="883792" cy="238887"/>
          </a:xfrm>
        </p:grpSpPr>
        <p:grpSp>
          <p:nvGrpSpPr>
            <p:cNvPr id="114" name="Groupe 277">
              <a:extLst>
                <a:ext uri="{FF2B5EF4-FFF2-40B4-BE49-F238E27FC236}">
                  <a16:creationId xmlns:a16="http://schemas.microsoft.com/office/drawing/2014/main" id="{E5C8F76E-3137-E3A3-2266-C2DD13C42155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19" name="Freeform 117">
                <a:extLst>
                  <a:ext uri="{FF2B5EF4-FFF2-40B4-BE49-F238E27FC236}">
                    <a16:creationId xmlns:a16="http://schemas.microsoft.com/office/drawing/2014/main" id="{51C89C5D-D38A-5A56-725B-683AABE2F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120" name="Freeform 118">
                <a:extLst>
                  <a:ext uri="{FF2B5EF4-FFF2-40B4-BE49-F238E27FC236}">
                    <a16:creationId xmlns:a16="http://schemas.microsoft.com/office/drawing/2014/main" id="{ACDD0E34-ADE8-2BA3-4D9E-5AEFEBC8F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grpSp>
          <p:nvGrpSpPr>
            <p:cNvPr id="115" name="Groupe 278">
              <a:extLst>
                <a:ext uri="{FF2B5EF4-FFF2-40B4-BE49-F238E27FC236}">
                  <a16:creationId xmlns:a16="http://schemas.microsoft.com/office/drawing/2014/main" id="{726635C7-969A-CE65-91DE-F80B393A8D3D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17" name="Freeform 119">
                <a:extLst>
                  <a:ext uri="{FF2B5EF4-FFF2-40B4-BE49-F238E27FC236}">
                    <a16:creationId xmlns:a16="http://schemas.microsoft.com/office/drawing/2014/main" id="{9EF69BA9-C7E3-C236-8BC1-104413E44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118" name="Freeform 120">
                <a:extLst>
                  <a:ext uri="{FF2B5EF4-FFF2-40B4-BE49-F238E27FC236}">
                    <a16:creationId xmlns:a16="http://schemas.microsoft.com/office/drawing/2014/main" id="{CEE17C27-7770-C38E-F0B6-4EB6E198F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3DC7FEC4-68C5-C328-CFFF-12F1B75F0CD9}"/>
                </a:ext>
              </a:extLst>
            </p:cNvPr>
            <p:cNvSpPr txBox="1"/>
            <p:nvPr/>
          </p:nvSpPr>
          <p:spPr bwMode="auto">
            <a:xfrm>
              <a:off x="7291898" y="1996612"/>
              <a:ext cx="762447" cy="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96% 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9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5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sp>
        <p:nvSpPr>
          <p:cNvPr id="123" name="ZoneTexte 122">
            <a:extLst>
              <a:ext uri="{FF2B5EF4-FFF2-40B4-BE49-F238E27FC236}">
                <a16:creationId xmlns:a16="http://schemas.microsoft.com/office/drawing/2014/main" id="{B5314210-AF83-382E-92AA-45B8AA0E463F}"/>
              </a:ext>
            </a:extLst>
          </p:cNvPr>
          <p:cNvSpPr txBox="1"/>
          <p:nvPr/>
        </p:nvSpPr>
        <p:spPr bwMode="auto">
          <a:xfrm>
            <a:off x="2215320" y="535333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717CF063-6724-2B7F-161E-8F97BC58C92E}"/>
              </a:ext>
            </a:extLst>
          </p:cNvPr>
          <p:cNvSpPr txBox="1"/>
          <p:nvPr/>
        </p:nvSpPr>
        <p:spPr bwMode="auto">
          <a:xfrm>
            <a:off x="2207504" y="5543646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6433B103-6E78-01B2-29D3-5F3380D6A89E}"/>
              </a:ext>
            </a:extLst>
          </p:cNvPr>
          <p:cNvSpPr txBox="1"/>
          <p:nvPr/>
        </p:nvSpPr>
        <p:spPr bwMode="auto">
          <a:xfrm>
            <a:off x="2213915" y="572381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65A98868-C988-0787-2446-A5D8E3AA51C0}"/>
              </a:ext>
            </a:extLst>
          </p:cNvPr>
          <p:cNvSpPr txBox="1"/>
          <p:nvPr/>
        </p:nvSpPr>
        <p:spPr bwMode="auto">
          <a:xfrm>
            <a:off x="2201092" y="5881093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AF80F3E0-6A9E-95BD-0296-CB72D27B4680}"/>
              </a:ext>
            </a:extLst>
          </p:cNvPr>
          <p:cNvSpPr txBox="1"/>
          <p:nvPr/>
        </p:nvSpPr>
        <p:spPr bwMode="auto">
          <a:xfrm>
            <a:off x="2202695" y="6041426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37DB07D-E646-BEDD-54A2-7A15758C2684}"/>
              </a:ext>
            </a:extLst>
          </p:cNvPr>
          <p:cNvCxnSpPr/>
          <p:nvPr/>
        </p:nvCxnSpPr>
        <p:spPr>
          <a:xfrm flipH="1">
            <a:off x="3296180" y="5757274"/>
            <a:ext cx="207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33A80856-A614-F911-F14D-BE0568F49214}"/>
              </a:ext>
            </a:extLst>
          </p:cNvPr>
          <p:cNvSpPr txBox="1"/>
          <p:nvPr/>
        </p:nvSpPr>
        <p:spPr bwMode="auto">
          <a:xfrm>
            <a:off x="2958396" y="5319359"/>
            <a:ext cx="4379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01F22404-1B01-2FB6-2F1E-71EE1A39A17B}"/>
              </a:ext>
            </a:extLst>
          </p:cNvPr>
          <p:cNvSpPr txBox="1"/>
          <p:nvPr/>
        </p:nvSpPr>
        <p:spPr bwMode="auto">
          <a:xfrm>
            <a:off x="2916616" y="5704917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1BC5500B-DF5E-7BE5-F676-D040569A6B12}"/>
              </a:ext>
            </a:extLst>
          </p:cNvPr>
          <p:cNvSpPr txBox="1"/>
          <p:nvPr/>
        </p:nvSpPr>
        <p:spPr bwMode="auto">
          <a:xfrm>
            <a:off x="2993329" y="5572292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217E0D20-5A35-A54E-C596-4CC3547EC6CD}"/>
              </a:ext>
            </a:extLst>
          </p:cNvPr>
          <p:cNvSpPr txBox="1"/>
          <p:nvPr/>
        </p:nvSpPr>
        <p:spPr bwMode="auto">
          <a:xfrm>
            <a:off x="2912363" y="5890686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CA921DC-6EF7-5A71-9BF4-8AED4002CA8A}"/>
              </a:ext>
            </a:extLst>
          </p:cNvPr>
          <p:cNvSpPr txBox="1"/>
          <p:nvPr/>
        </p:nvSpPr>
        <p:spPr bwMode="auto">
          <a:xfrm>
            <a:off x="2927521" y="6038349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C46A67C1-C20F-D82A-8322-16FB38F3B555}"/>
              </a:ext>
            </a:extLst>
          </p:cNvPr>
          <p:cNvCxnSpPr/>
          <p:nvPr/>
        </p:nvCxnSpPr>
        <p:spPr>
          <a:xfrm flipH="1">
            <a:off x="8224963" y="3360553"/>
            <a:ext cx="228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CAB00A67-E78A-26E3-7A99-AFC346A6327B}"/>
              </a:ext>
            </a:extLst>
          </p:cNvPr>
          <p:cNvCxnSpPr>
            <a:cxnSpLocks/>
          </p:cNvCxnSpPr>
          <p:nvPr/>
        </p:nvCxnSpPr>
        <p:spPr>
          <a:xfrm flipH="1">
            <a:off x="7456602" y="2394430"/>
            <a:ext cx="94871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C18A3727-4DE9-3368-B32D-D93FC7D2C372}"/>
              </a:ext>
            </a:extLst>
          </p:cNvPr>
          <p:cNvCxnSpPr>
            <a:cxnSpLocks/>
          </p:cNvCxnSpPr>
          <p:nvPr/>
        </p:nvCxnSpPr>
        <p:spPr>
          <a:xfrm flipH="1">
            <a:off x="3300760" y="2844048"/>
            <a:ext cx="22711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Graphique 136">
            <a:extLst>
              <a:ext uri="{FF2B5EF4-FFF2-40B4-BE49-F238E27FC236}">
                <a16:creationId xmlns:a16="http://schemas.microsoft.com/office/drawing/2014/main" id="{55B06BF2-124B-B1CE-05BD-E4D618F73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111649"/>
              </p:ext>
            </p:extLst>
          </p:nvPr>
        </p:nvGraphicFramePr>
        <p:xfrm>
          <a:off x="8631608" y="4101271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8" name="ZoneTexte 137">
            <a:extLst>
              <a:ext uri="{FF2B5EF4-FFF2-40B4-BE49-F238E27FC236}">
                <a16:creationId xmlns:a16="http://schemas.microsoft.com/office/drawing/2014/main" id="{203ABC70-16AD-F807-01CC-D7BB207C6B6D}"/>
              </a:ext>
            </a:extLst>
          </p:cNvPr>
          <p:cNvSpPr txBox="1"/>
          <p:nvPr/>
        </p:nvSpPr>
        <p:spPr bwMode="auto">
          <a:xfrm>
            <a:off x="9160965" y="4110698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FAD15FF3-8367-3B4C-8F41-5CD84E6A499B}"/>
              </a:ext>
            </a:extLst>
          </p:cNvPr>
          <p:cNvSpPr txBox="1"/>
          <p:nvPr/>
        </p:nvSpPr>
        <p:spPr bwMode="auto">
          <a:xfrm>
            <a:off x="9153149" y="4301005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C10A682-4E70-9D44-D521-B89E5AA8E42B}"/>
              </a:ext>
            </a:extLst>
          </p:cNvPr>
          <p:cNvSpPr txBox="1"/>
          <p:nvPr/>
        </p:nvSpPr>
        <p:spPr bwMode="auto">
          <a:xfrm>
            <a:off x="9159560" y="4481172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42AE955A-291F-CBDA-2B58-0B36021F969A}"/>
              </a:ext>
            </a:extLst>
          </p:cNvPr>
          <p:cNvSpPr txBox="1"/>
          <p:nvPr/>
        </p:nvSpPr>
        <p:spPr bwMode="auto">
          <a:xfrm>
            <a:off x="9146737" y="4638452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53817260-65D3-FB02-A8C2-892FDC356D91}"/>
              </a:ext>
            </a:extLst>
          </p:cNvPr>
          <p:cNvSpPr txBox="1"/>
          <p:nvPr/>
        </p:nvSpPr>
        <p:spPr bwMode="auto">
          <a:xfrm>
            <a:off x="9148340" y="4798785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144CC8B4-1176-045C-4932-57E088EAAF7C}"/>
              </a:ext>
            </a:extLst>
          </p:cNvPr>
          <p:cNvSpPr txBox="1"/>
          <p:nvPr/>
        </p:nvSpPr>
        <p:spPr bwMode="auto">
          <a:xfrm>
            <a:off x="10146866" y="4106705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8AC3EBDF-97B2-1416-D784-6567DB940847}"/>
              </a:ext>
            </a:extLst>
          </p:cNvPr>
          <p:cNvSpPr txBox="1"/>
          <p:nvPr/>
        </p:nvSpPr>
        <p:spPr bwMode="auto">
          <a:xfrm>
            <a:off x="10218948" y="4481172"/>
            <a:ext cx="2487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646BE6D0-6649-ED98-6BAF-E24387A5711E}"/>
              </a:ext>
            </a:extLst>
          </p:cNvPr>
          <p:cNvSpPr txBox="1"/>
          <p:nvPr/>
        </p:nvSpPr>
        <p:spPr bwMode="auto">
          <a:xfrm>
            <a:off x="10244007" y="4299983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2F4C8AC7-85B6-6023-0CD0-CFF30ACFFCB4}"/>
              </a:ext>
            </a:extLst>
          </p:cNvPr>
          <p:cNvSpPr txBox="1"/>
          <p:nvPr/>
        </p:nvSpPr>
        <p:spPr bwMode="auto">
          <a:xfrm>
            <a:off x="10204963" y="4633610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CD9B1C63-A2BE-1807-5701-86D7018254BD}"/>
              </a:ext>
            </a:extLst>
          </p:cNvPr>
          <p:cNvSpPr txBox="1"/>
          <p:nvPr/>
        </p:nvSpPr>
        <p:spPr bwMode="auto">
          <a:xfrm>
            <a:off x="10156431" y="4826888"/>
            <a:ext cx="37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8B6F6A72-33E5-1E5E-0DA6-091C4DDD2D04}"/>
              </a:ext>
            </a:extLst>
          </p:cNvPr>
          <p:cNvCxnSpPr/>
          <p:nvPr/>
        </p:nvCxnSpPr>
        <p:spPr>
          <a:xfrm flipH="1">
            <a:off x="8356074" y="4328264"/>
            <a:ext cx="228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" name="Graphique 148">
            <a:extLst>
              <a:ext uri="{FF2B5EF4-FFF2-40B4-BE49-F238E27FC236}">
                <a16:creationId xmlns:a16="http://schemas.microsoft.com/office/drawing/2014/main" id="{4BC40463-A04A-C48A-8BA3-20D7B6938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579072"/>
              </p:ext>
            </p:extLst>
          </p:nvPr>
        </p:nvGraphicFramePr>
        <p:xfrm>
          <a:off x="1412963" y="3191559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0" name="ZoneTexte 149">
            <a:extLst>
              <a:ext uri="{FF2B5EF4-FFF2-40B4-BE49-F238E27FC236}">
                <a16:creationId xmlns:a16="http://schemas.microsoft.com/office/drawing/2014/main" id="{8CEF0A13-BE2E-4AD8-E88B-F272DCD1B4A1}"/>
              </a:ext>
            </a:extLst>
          </p:cNvPr>
          <p:cNvSpPr txBox="1"/>
          <p:nvPr/>
        </p:nvSpPr>
        <p:spPr bwMode="auto">
          <a:xfrm>
            <a:off x="1942320" y="320098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2ABD62D8-65E7-264C-4449-621BCB5D61FC}"/>
              </a:ext>
            </a:extLst>
          </p:cNvPr>
          <p:cNvSpPr txBox="1"/>
          <p:nvPr/>
        </p:nvSpPr>
        <p:spPr bwMode="auto">
          <a:xfrm>
            <a:off x="1934504" y="339129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1BE64CFE-A524-C266-7A88-196933488AFC}"/>
              </a:ext>
            </a:extLst>
          </p:cNvPr>
          <p:cNvSpPr txBox="1"/>
          <p:nvPr/>
        </p:nvSpPr>
        <p:spPr bwMode="auto">
          <a:xfrm>
            <a:off x="1940915" y="3571460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476D6FE2-4E57-4874-F21E-5572A049E17E}"/>
              </a:ext>
            </a:extLst>
          </p:cNvPr>
          <p:cNvSpPr txBox="1"/>
          <p:nvPr/>
        </p:nvSpPr>
        <p:spPr bwMode="auto">
          <a:xfrm>
            <a:off x="1928092" y="372874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1E89EE68-86F6-FD8D-60D0-01A327C45721}"/>
              </a:ext>
            </a:extLst>
          </p:cNvPr>
          <p:cNvSpPr txBox="1"/>
          <p:nvPr/>
        </p:nvSpPr>
        <p:spPr bwMode="auto">
          <a:xfrm>
            <a:off x="1929695" y="3889073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26CA993-6B2F-AF73-5517-5835A41CC4FB}"/>
              </a:ext>
            </a:extLst>
          </p:cNvPr>
          <p:cNvCxnSpPr/>
          <p:nvPr/>
        </p:nvCxnSpPr>
        <p:spPr>
          <a:xfrm flipH="1">
            <a:off x="3293696" y="3826791"/>
            <a:ext cx="207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ZoneTexte 155">
            <a:extLst>
              <a:ext uri="{FF2B5EF4-FFF2-40B4-BE49-F238E27FC236}">
                <a16:creationId xmlns:a16="http://schemas.microsoft.com/office/drawing/2014/main" id="{700EFAE5-8114-6E96-B131-C40B998B0798}"/>
              </a:ext>
            </a:extLst>
          </p:cNvPr>
          <p:cNvSpPr txBox="1"/>
          <p:nvPr/>
        </p:nvSpPr>
        <p:spPr bwMode="auto">
          <a:xfrm>
            <a:off x="3047347" y="3184847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34CACEBD-1640-B08F-909D-905EEEC41AD0}"/>
              </a:ext>
            </a:extLst>
          </p:cNvPr>
          <p:cNvSpPr txBox="1"/>
          <p:nvPr/>
        </p:nvSpPr>
        <p:spPr bwMode="auto">
          <a:xfrm>
            <a:off x="3016899" y="3543140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3BD69974-EF24-D1E8-5C7F-9AAE885CE289}"/>
              </a:ext>
            </a:extLst>
          </p:cNvPr>
          <p:cNvSpPr txBox="1"/>
          <p:nvPr/>
        </p:nvSpPr>
        <p:spPr bwMode="auto">
          <a:xfrm>
            <a:off x="3056778" y="3381596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F40DD967-EA90-862A-B716-EEDED15FE377}"/>
              </a:ext>
            </a:extLst>
          </p:cNvPr>
          <p:cNvSpPr txBox="1"/>
          <p:nvPr/>
        </p:nvSpPr>
        <p:spPr bwMode="auto">
          <a:xfrm>
            <a:off x="3036839" y="3709599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525F08A8-A296-3833-4905-D014D5FFCB5D}"/>
              </a:ext>
            </a:extLst>
          </p:cNvPr>
          <p:cNvSpPr txBox="1"/>
          <p:nvPr/>
        </p:nvSpPr>
        <p:spPr bwMode="auto">
          <a:xfrm>
            <a:off x="3096766" y="3947531"/>
            <a:ext cx="4347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3AE5983-71A8-2C0F-2F56-A1724234BFAF}"/>
              </a:ext>
            </a:extLst>
          </p:cNvPr>
          <p:cNvSpPr/>
          <p:nvPr/>
        </p:nvSpPr>
        <p:spPr>
          <a:xfrm>
            <a:off x="299394" y="3327941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75% 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3A29520-A6B0-8A85-986E-88677B6978E6}"/>
              </a:ext>
            </a:extLst>
          </p:cNvPr>
          <p:cNvSpPr/>
          <p:nvPr/>
        </p:nvSpPr>
        <p:spPr>
          <a:xfrm>
            <a:off x="290834" y="3647476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79% 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19566F9-FD48-EF76-1004-2AEA49F2F4A0}"/>
              </a:ext>
            </a:extLst>
          </p:cNvPr>
          <p:cNvSpPr/>
          <p:nvPr/>
        </p:nvSpPr>
        <p:spPr>
          <a:xfrm>
            <a:off x="281550" y="3965852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82% 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4BCADD78-3E46-7A74-F5A4-06286A9A0157}"/>
              </a:ext>
            </a:extLst>
          </p:cNvPr>
          <p:cNvSpPr txBox="1"/>
          <p:nvPr/>
        </p:nvSpPr>
        <p:spPr bwMode="auto">
          <a:xfrm>
            <a:off x="673022" y="3256848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365029B5-8749-0BB4-0C44-E073B9B31552}"/>
              </a:ext>
            </a:extLst>
          </p:cNvPr>
          <p:cNvSpPr txBox="1"/>
          <p:nvPr/>
        </p:nvSpPr>
        <p:spPr bwMode="auto">
          <a:xfrm>
            <a:off x="674633" y="3607414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28CD128D-D364-9346-F75E-2A849B8C0C61}"/>
              </a:ext>
            </a:extLst>
          </p:cNvPr>
          <p:cNvSpPr txBox="1"/>
          <p:nvPr/>
        </p:nvSpPr>
        <p:spPr bwMode="auto">
          <a:xfrm>
            <a:off x="765887" y="389127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D97DA5B9-B788-0FDA-1FCA-ADCF4B052F3D}"/>
              </a:ext>
            </a:extLst>
          </p:cNvPr>
          <p:cNvSpPr txBox="1"/>
          <p:nvPr/>
        </p:nvSpPr>
        <p:spPr bwMode="auto">
          <a:xfrm>
            <a:off x="1112824" y="3270333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0115BA41-AF10-9079-6789-13881C9B3462}"/>
              </a:ext>
            </a:extLst>
          </p:cNvPr>
          <p:cNvSpPr txBox="1"/>
          <p:nvPr/>
        </p:nvSpPr>
        <p:spPr bwMode="auto">
          <a:xfrm>
            <a:off x="1144952" y="3900847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42620AA-75B4-953D-4DB1-C2721C923071}"/>
              </a:ext>
            </a:extLst>
          </p:cNvPr>
          <p:cNvSpPr/>
          <p:nvPr/>
        </p:nvSpPr>
        <p:spPr>
          <a:xfrm>
            <a:off x="3547020" y="4559218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56%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7729A14-8405-02B9-2B67-5F4AC8A57866}"/>
              </a:ext>
            </a:extLst>
          </p:cNvPr>
          <p:cNvSpPr/>
          <p:nvPr/>
        </p:nvSpPr>
        <p:spPr>
          <a:xfrm>
            <a:off x="3538460" y="4878753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62%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0A51C89-EBDF-8366-DEBF-2D6A82F42D38}"/>
              </a:ext>
            </a:extLst>
          </p:cNvPr>
          <p:cNvSpPr/>
          <p:nvPr/>
        </p:nvSpPr>
        <p:spPr>
          <a:xfrm>
            <a:off x="3529176" y="5197129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61% 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DB9E01D4-9793-DC93-67AF-6AF8F12DC0CC}"/>
              </a:ext>
            </a:extLst>
          </p:cNvPr>
          <p:cNvSpPr txBox="1"/>
          <p:nvPr/>
        </p:nvSpPr>
        <p:spPr bwMode="auto">
          <a:xfrm>
            <a:off x="3920648" y="448812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B5AD35F0-6A21-B5B4-C538-F71B58EE200E}"/>
              </a:ext>
            </a:extLst>
          </p:cNvPr>
          <p:cNvSpPr txBox="1"/>
          <p:nvPr/>
        </p:nvSpPr>
        <p:spPr bwMode="auto">
          <a:xfrm>
            <a:off x="3922259" y="4838691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E0F1DC8D-97B2-423E-C344-A1677EFA5F1E}"/>
              </a:ext>
            </a:extLst>
          </p:cNvPr>
          <p:cNvSpPr txBox="1"/>
          <p:nvPr/>
        </p:nvSpPr>
        <p:spPr bwMode="auto">
          <a:xfrm>
            <a:off x="4013513" y="5122555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BCEA11D3-1B5D-4DA7-4ECC-FA6A213065D1}"/>
              </a:ext>
            </a:extLst>
          </p:cNvPr>
          <p:cNvSpPr txBox="1"/>
          <p:nvPr/>
        </p:nvSpPr>
        <p:spPr bwMode="auto">
          <a:xfrm>
            <a:off x="4325184" y="4501610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5CB3A921-099B-38B0-F40B-590E5272803D}"/>
              </a:ext>
            </a:extLst>
          </p:cNvPr>
          <p:cNvSpPr txBox="1"/>
          <p:nvPr/>
        </p:nvSpPr>
        <p:spPr bwMode="auto">
          <a:xfrm>
            <a:off x="4394409" y="513266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2E54177-1AB7-F424-D412-8E2FBF12D4EB}"/>
              </a:ext>
            </a:extLst>
          </p:cNvPr>
          <p:cNvCxnSpPr/>
          <p:nvPr/>
        </p:nvCxnSpPr>
        <p:spPr>
          <a:xfrm flipH="1">
            <a:off x="4784886" y="4770504"/>
            <a:ext cx="228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6F94A06-D72E-D36A-ED0A-F1134AFF2AF1}"/>
              </a:ext>
            </a:extLst>
          </p:cNvPr>
          <p:cNvSpPr/>
          <p:nvPr/>
        </p:nvSpPr>
        <p:spPr>
          <a:xfrm>
            <a:off x="9684693" y="2881670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90% 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678456-5832-BA76-3737-2485E0A9C715}"/>
              </a:ext>
            </a:extLst>
          </p:cNvPr>
          <p:cNvSpPr/>
          <p:nvPr/>
        </p:nvSpPr>
        <p:spPr>
          <a:xfrm>
            <a:off x="9676133" y="3201205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93% 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B06BE7A-BB2D-E408-8412-101A58A1F665}"/>
              </a:ext>
            </a:extLst>
          </p:cNvPr>
          <p:cNvSpPr/>
          <p:nvPr/>
        </p:nvSpPr>
        <p:spPr>
          <a:xfrm>
            <a:off x="9666849" y="3519581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93% 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B516A4FE-FC31-1EB5-4E4B-599175129240}"/>
              </a:ext>
            </a:extLst>
          </p:cNvPr>
          <p:cNvSpPr txBox="1"/>
          <p:nvPr/>
        </p:nvSpPr>
        <p:spPr bwMode="auto">
          <a:xfrm>
            <a:off x="10058321" y="2810577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10D31C8A-EE04-FB1D-D6C9-DD4547ACEF18}"/>
              </a:ext>
            </a:extLst>
          </p:cNvPr>
          <p:cNvSpPr txBox="1"/>
          <p:nvPr/>
        </p:nvSpPr>
        <p:spPr bwMode="auto">
          <a:xfrm>
            <a:off x="10059932" y="316114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0868203D-CBA1-B7A8-2D7C-B03334A1991A}"/>
              </a:ext>
            </a:extLst>
          </p:cNvPr>
          <p:cNvSpPr txBox="1"/>
          <p:nvPr/>
        </p:nvSpPr>
        <p:spPr bwMode="auto">
          <a:xfrm>
            <a:off x="10151186" y="3445007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9381CB6C-4D9C-B60B-404A-E8FF1141AB2D}"/>
              </a:ext>
            </a:extLst>
          </p:cNvPr>
          <p:cNvSpPr txBox="1"/>
          <p:nvPr/>
        </p:nvSpPr>
        <p:spPr bwMode="auto">
          <a:xfrm>
            <a:off x="10462857" y="2824062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0DBD92FE-8982-8374-6CF6-A3C523C00668}"/>
              </a:ext>
            </a:extLst>
          </p:cNvPr>
          <p:cNvSpPr txBox="1"/>
          <p:nvPr/>
        </p:nvSpPr>
        <p:spPr bwMode="auto">
          <a:xfrm>
            <a:off x="10530251" y="345457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52FC1BB0-9F43-DD84-B49D-121FB839C62B}"/>
              </a:ext>
            </a:extLst>
          </p:cNvPr>
          <p:cNvSpPr txBox="1"/>
          <p:nvPr/>
        </p:nvSpPr>
        <p:spPr bwMode="auto">
          <a:xfrm>
            <a:off x="10479287" y="318062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216D2C3A-547F-8A3E-39E3-33D8578C708A}"/>
              </a:ext>
            </a:extLst>
          </p:cNvPr>
          <p:cNvSpPr txBox="1"/>
          <p:nvPr/>
        </p:nvSpPr>
        <p:spPr bwMode="auto">
          <a:xfrm>
            <a:off x="5815714" y="2472283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96%</a:t>
            </a: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5F9F0EFA-7AEC-7386-E29D-3732F8E8660D}"/>
              </a:ext>
            </a:extLst>
          </p:cNvPr>
          <p:cNvSpPr txBox="1"/>
          <p:nvPr/>
        </p:nvSpPr>
        <p:spPr bwMode="auto">
          <a:xfrm>
            <a:off x="5815714" y="2941835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92%</a:t>
            </a: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959D0DE5-97E6-38B3-2D6B-97E2A9E7E4BF}"/>
              </a:ext>
            </a:extLst>
          </p:cNvPr>
          <p:cNvSpPr txBox="1"/>
          <p:nvPr/>
        </p:nvSpPr>
        <p:spPr bwMode="auto">
          <a:xfrm>
            <a:off x="5812749" y="3478204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92%</a:t>
            </a: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6D483D1A-C9CD-8649-9637-0F72DD7A20E3}"/>
              </a:ext>
            </a:extLst>
          </p:cNvPr>
          <p:cNvSpPr txBox="1"/>
          <p:nvPr/>
        </p:nvSpPr>
        <p:spPr bwMode="auto">
          <a:xfrm>
            <a:off x="5812749" y="3950478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79%</a:t>
            </a:r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748E7195-AB34-1CF8-B9D5-F6435F4FEC9E}"/>
              </a:ext>
            </a:extLst>
          </p:cNvPr>
          <p:cNvSpPr txBox="1"/>
          <p:nvPr/>
        </p:nvSpPr>
        <p:spPr bwMode="auto">
          <a:xfrm>
            <a:off x="5812749" y="4394049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69%</a:t>
            </a:r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5192AE92-F4FF-0577-442E-D8B53AA00433}"/>
              </a:ext>
            </a:extLst>
          </p:cNvPr>
          <p:cNvSpPr txBox="1"/>
          <p:nvPr/>
        </p:nvSpPr>
        <p:spPr bwMode="auto">
          <a:xfrm>
            <a:off x="5812748" y="4861484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60%</a:t>
            </a: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35781532-B6B7-00B9-A84A-CA768013ADE2}"/>
              </a:ext>
            </a:extLst>
          </p:cNvPr>
          <p:cNvSpPr txBox="1"/>
          <p:nvPr/>
        </p:nvSpPr>
        <p:spPr bwMode="auto">
          <a:xfrm>
            <a:off x="5812748" y="5305055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53%</a:t>
            </a: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2A985A16-0ECB-322E-36CC-1618CB8277C9}"/>
              </a:ext>
            </a:extLst>
          </p:cNvPr>
          <p:cNvSpPr txBox="1"/>
          <p:nvPr/>
        </p:nvSpPr>
        <p:spPr bwMode="auto">
          <a:xfrm>
            <a:off x="5812748" y="5795903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33%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D6FE633-4C65-E5CB-D069-A334528722B4}"/>
              </a:ext>
            </a:extLst>
          </p:cNvPr>
          <p:cNvSpPr/>
          <p:nvPr/>
        </p:nvSpPr>
        <p:spPr>
          <a:xfrm>
            <a:off x="10029093" y="4391256"/>
            <a:ext cx="507754" cy="507408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6D32735-105F-C206-BF9A-AAE9810CD86B}"/>
              </a:ext>
            </a:extLst>
          </p:cNvPr>
          <p:cNvSpPr/>
          <p:nvPr/>
        </p:nvSpPr>
        <p:spPr>
          <a:xfrm>
            <a:off x="2905235" y="3971411"/>
            <a:ext cx="540740" cy="204173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88691B1-DEBA-3CA0-BD4E-96179BB1C210}"/>
              </a:ext>
            </a:extLst>
          </p:cNvPr>
          <p:cNvSpPr/>
          <p:nvPr/>
        </p:nvSpPr>
        <p:spPr>
          <a:xfrm>
            <a:off x="2847056" y="5372056"/>
            <a:ext cx="540740" cy="247049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2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EE81479-BA3B-4387-9917-939808DAF030}"/>
              </a:ext>
            </a:extLst>
          </p:cNvPr>
          <p:cNvSpPr/>
          <p:nvPr/>
        </p:nvSpPr>
        <p:spPr>
          <a:xfrm>
            <a:off x="3932272" y="1128882"/>
            <a:ext cx="216372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XXX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CF19238B-9D04-4277-B8EB-4613909FAA6A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fr-F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3FBCD0-4349-448D-82F6-64AB1227583F}"/>
              </a:ext>
            </a:extLst>
          </p:cNvPr>
          <p:cNvSpPr txBox="1"/>
          <p:nvPr/>
        </p:nvSpPr>
        <p:spPr>
          <a:xfrm>
            <a:off x="254601" y="991106"/>
            <a:ext cx="980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B. OPINION PRÉCISE À PROPOS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 2. DANS LES SOUS POPULATIONS – VISION DU GRAND ÂGE</a:t>
            </a:r>
            <a:endParaRPr lang="fr-FR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4B1BA58A-721F-4886-8C78-344FC7D43BFF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personnes avec expériences professionnelles dans le GA </a:t>
            </a:r>
            <a:r>
              <a:rPr lang="fr-FR" sz="1400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considèrent plus comme quelque chose de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beau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comme le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témoignage d'une longue histoire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la chance de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l'intergénérationnalité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de la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transmission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mais aussi l'âge de la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fragilité et de la solitude/ précarité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Sans surprise, les personnes qui voient le GA comme un fardeau s'identifient plus aux verbatims négatifs. 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8D2640-E824-8182-5690-E2C82A282643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Q4. Pour chacune des affirmations suivantes concernant le grand âge (rappel : personnes âgées de plus de 75 ans) indiquez si vous êtes tout à fait, plutôt, plutôt pas ou bien pas du tout d’accord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6963D3-1952-1E49-1A83-2E047D6AFF5E}"/>
              </a:ext>
            </a:extLst>
          </p:cNvPr>
          <p:cNvSpPr txBox="1"/>
          <p:nvPr/>
        </p:nvSpPr>
        <p:spPr bwMode="auto">
          <a:xfrm>
            <a:off x="1033422" y="1873796"/>
            <a:ext cx="4750879" cy="253916"/>
          </a:xfrm>
          <a:prstGeom prst="rect">
            <a:avLst/>
          </a:prstGeom>
          <a:solidFill>
            <a:srgbClr val="089992"/>
          </a:solidFill>
          <a:ln w="9525" algn="ctr">
            <a:solidFill>
              <a:srgbClr val="08999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TOTAL D'ACCORD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148C724-F4B0-765E-A60E-BD04B11BA34E}"/>
              </a:ext>
            </a:extLst>
          </p:cNvPr>
          <p:cNvSpPr txBox="1"/>
          <p:nvPr/>
        </p:nvSpPr>
        <p:spPr>
          <a:xfrm>
            <a:off x="10601325" y="1247081"/>
            <a:ext cx="159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A597C267-69A3-FE02-9D0C-8D560BAC9C65}"/>
              </a:ext>
            </a:extLst>
          </p:cNvPr>
          <p:cNvSpPr txBox="1"/>
          <p:nvPr/>
        </p:nvSpPr>
        <p:spPr bwMode="auto">
          <a:xfrm>
            <a:off x="999302" y="2081303"/>
            <a:ext cx="6594048" cy="380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le témoignage d’une longue histoire</a:t>
            </a:r>
          </a:p>
          <a:p>
            <a:pPr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la chance de faire l’expérience du lien intergénérationnel dans une famille</a:t>
            </a:r>
          </a:p>
          <a:p>
            <a:pPr>
              <a:lnSpc>
                <a:spcPct val="30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l’âge de l’expérience et de la transmission (patrimoine, valeurs)</a:t>
            </a:r>
          </a:p>
          <a:p>
            <a:pPr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l’âge de la liberté intérieure, de la sagesse, de l’accomplissement de la vie</a:t>
            </a:r>
          </a:p>
          <a:p>
            <a:pPr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l’âge de la grande fragilité, de la dégénérescence, de la dépendance</a:t>
            </a:r>
          </a:p>
          <a:p>
            <a:pPr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la précarité et la solitude</a:t>
            </a:r>
          </a:p>
          <a:p>
            <a:pPr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beau (les visages, les mains…)</a:t>
            </a:r>
          </a:p>
          <a:p>
            <a:pPr>
              <a:lnSpc>
                <a:spcPct val="250000"/>
              </a:lnSpc>
            </a:pPr>
            <a:r>
              <a:rPr lang="fr-FR" sz="1200" dirty="0">
                <a:solidFill>
                  <a:schemeClr val="tx2"/>
                </a:solidFill>
              </a:rPr>
              <a:t>C’est laid (la peau, les rides, la confusion…)</a:t>
            </a: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216D2C3A-547F-8A3E-39E3-33D8578C708A}"/>
              </a:ext>
            </a:extLst>
          </p:cNvPr>
          <p:cNvSpPr txBox="1"/>
          <p:nvPr/>
        </p:nvSpPr>
        <p:spPr bwMode="auto">
          <a:xfrm>
            <a:off x="3624964" y="2301919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96%</a:t>
            </a: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5F9F0EFA-7AEC-7386-E29D-3732F8E8660D}"/>
              </a:ext>
            </a:extLst>
          </p:cNvPr>
          <p:cNvSpPr txBox="1"/>
          <p:nvPr/>
        </p:nvSpPr>
        <p:spPr bwMode="auto">
          <a:xfrm>
            <a:off x="5943712" y="2752444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92%</a:t>
            </a: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959D0DE5-97E6-38B3-2D6B-97E2A9E7E4BF}"/>
              </a:ext>
            </a:extLst>
          </p:cNvPr>
          <p:cNvSpPr txBox="1"/>
          <p:nvPr/>
        </p:nvSpPr>
        <p:spPr bwMode="auto">
          <a:xfrm>
            <a:off x="5317879" y="3283113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92%</a:t>
            </a: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6D483D1A-C9CD-8649-9637-0F72DD7A20E3}"/>
              </a:ext>
            </a:extLst>
          </p:cNvPr>
          <p:cNvSpPr txBox="1"/>
          <p:nvPr/>
        </p:nvSpPr>
        <p:spPr bwMode="auto">
          <a:xfrm>
            <a:off x="5943712" y="3755387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79%</a:t>
            </a:r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748E7195-AB34-1CF8-B9D5-F6435F4FEC9E}"/>
              </a:ext>
            </a:extLst>
          </p:cNvPr>
          <p:cNvSpPr txBox="1"/>
          <p:nvPr/>
        </p:nvSpPr>
        <p:spPr bwMode="auto">
          <a:xfrm>
            <a:off x="5570140" y="4221060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69%</a:t>
            </a:r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5192AE92-F4FF-0577-442E-D8B53AA00433}"/>
              </a:ext>
            </a:extLst>
          </p:cNvPr>
          <p:cNvSpPr txBox="1"/>
          <p:nvPr/>
        </p:nvSpPr>
        <p:spPr bwMode="auto">
          <a:xfrm>
            <a:off x="2893614" y="4660355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60%</a:t>
            </a: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35781532-B6B7-00B9-A84A-CA768013ADE2}"/>
              </a:ext>
            </a:extLst>
          </p:cNvPr>
          <p:cNvSpPr txBox="1"/>
          <p:nvPr/>
        </p:nvSpPr>
        <p:spPr bwMode="auto">
          <a:xfrm>
            <a:off x="3278535" y="5136886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53%</a:t>
            </a: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2A985A16-0ECB-322E-36CC-1618CB8277C9}"/>
              </a:ext>
            </a:extLst>
          </p:cNvPr>
          <p:cNvSpPr txBox="1"/>
          <p:nvPr/>
        </p:nvSpPr>
        <p:spPr bwMode="auto">
          <a:xfrm>
            <a:off x="3740897" y="5598588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08999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33%</a:t>
            </a:r>
          </a:p>
        </p:txBody>
      </p: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ABD67632-C41F-54F3-D87F-AC9C1CA73AAA}"/>
              </a:ext>
            </a:extLst>
          </p:cNvPr>
          <p:cNvGrpSpPr/>
          <p:nvPr/>
        </p:nvGrpSpPr>
        <p:grpSpPr>
          <a:xfrm>
            <a:off x="4938910" y="2289150"/>
            <a:ext cx="1252266" cy="276999"/>
            <a:chOff x="4044297" y="4445467"/>
            <a:chExt cx="1252266" cy="276999"/>
          </a:xfrm>
        </p:grpSpPr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B2A39CDC-C1A4-8D71-79A6-9AEA8B559231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97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 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95%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197" name="Graphique 196">
              <a:extLst>
                <a:ext uri="{FF2B5EF4-FFF2-40B4-BE49-F238E27FC236}">
                  <a16:creationId xmlns:a16="http://schemas.microsoft.com/office/drawing/2014/main" id="{11E6ABC8-B254-D7EE-CB08-EAF369142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83B658E9-C0C8-24D3-3D9E-FBEA64A789F8}"/>
              </a:ext>
            </a:extLst>
          </p:cNvPr>
          <p:cNvGrpSpPr/>
          <p:nvPr/>
        </p:nvGrpSpPr>
        <p:grpSpPr>
          <a:xfrm>
            <a:off x="6526441" y="2304538"/>
            <a:ext cx="1093197" cy="246221"/>
            <a:chOff x="2485531" y="6034464"/>
            <a:chExt cx="1093197" cy="246221"/>
          </a:xfrm>
        </p:grpSpPr>
        <p:pic>
          <p:nvPicPr>
            <p:cNvPr id="199" name="Graphique 198">
              <a:extLst>
                <a:ext uri="{FF2B5EF4-FFF2-40B4-BE49-F238E27FC236}">
                  <a16:creationId xmlns:a16="http://schemas.microsoft.com/office/drawing/2014/main" id="{93E0D98F-92FD-7B26-B882-0FA08851B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00" name="Graphique 199">
              <a:extLst>
                <a:ext uri="{FF2B5EF4-FFF2-40B4-BE49-F238E27FC236}">
                  <a16:creationId xmlns:a16="http://schemas.microsoft.com/office/drawing/2014/main" id="{E7A050F5-23D5-BBB6-CB30-E73A0AA41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74C30F4E-69F1-2510-0B1D-31C22FF363C1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97%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89%</a:t>
              </a:r>
            </a:p>
          </p:txBody>
        </p:sp>
      </p:grp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9C8AEA9D-527B-7F0D-A706-BE97B6BB97C0}"/>
              </a:ext>
            </a:extLst>
          </p:cNvPr>
          <p:cNvCxnSpPr>
            <a:cxnSpLocks/>
          </p:cNvCxnSpPr>
          <p:nvPr/>
        </p:nvCxnSpPr>
        <p:spPr>
          <a:xfrm>
            <a:off x="4211780" y="2437589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7536D615-24FF-0221-DEB5-D236CECBBFE6}"/>
              </a:ext>
            </a:extLst>
          </p:cNvPr>
          <p:cNvCxnSpPr>
            <a:cxnSpLocks/>
          </p:cNvCxnSpPr>
          <p:nvPr/>
        </p:nvCxnSpPr>
        <p:spPr>
          <a:xfrm>
            <a:off x="6191176" y="2424588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2E3319A8-3A49-D3F2-0F5A-769A8A80B4D4}"/>
              </a:ext>
            </a:extLst>
          </p:cNvPr>
          <p:cNvGrpSpPr/>
          <p:nvPr/>
        </p:nvGrpSpPr>
        <p:grpSpPr>
          <a:xfrm>
            <a:off x="4114655" y="5141274"/>
            <a:ext cx="1252266" cy="276999"/>
            <a:chOff x="4044297" y="4445467"/>
            <a:chExt cx="1252266" cy="276999"/>
          </a:xfrm>
        </p:grpSpPr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1D6D7CAD-5812-FFD2-CDCA-B8914945E885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57% 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50%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06" name="Graphique 205">
              <a:extLst>
                <a:ext uri="{FF2B5EF4-FFF2-40B4-BE49-F238E27FC236}">
                  <a16:creationId xmlns:a16="http://schemas.microsoft.com/office/drawing/2014/main" id="{3932859C-3E8B-EE7E-F06D-8913CF14D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2D1173A4-A753-CCE8-5E03-6AF5EFB90B53}"/>
              </a:ext>
            </a:extLst>
          </p:cNvPr>
          <p:cNvGrpSpPr/>
          <p:nvPr/>
        </p:nvGrpSpPr>
        <p:grpSpPr>
          <a:xfrm>
            <a:off x="5702186" y="5119716"/>
            <a:ext cx="1093197" cy="246221"/>
            <a:chOff x="2485531" y="6034464"/>
            <a:chExt cx="1093197" cy="246221"/>
          </a:xfrm>
        </p:grpSpPr>
        <p:pic>
          <p:nvPicPr>
            <p:cNvPr id="208" name="Graphique 207">
              <a:extLst>
                <a:ext uri="{FF2B5EF4-FFF2-40B4-BE49-F238E27FC236}">
                  <a16:creationId xmlns:a16="http://schemas.microsoft.com/office/drawing/2014/main" id="{39859C7B-3DE8-0875-5F37-F451A8A78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09" name="Graphique 208">
              <a:extLst>
                <a:ext uri="{FF2B5EF4-FFF2-40B4-BE49-F238E27FC236}">
                  <a16:creationId xmlns:a16="http://schemas.microsoft.com/office/drawing/2014/main" id="{2CFC2770-9B62-3D06-DC21-26ED2A77F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7E8324D8-AE97-B19A-47D2-2A9B947AB102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5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7%/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33%</a:t>
              </a:r>
            </a:p>
          </p:txBody>
        </p:sp>
      </p:grp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26654A3D-A5A1-F177-B462-E3604067DF5B}"/>
              </a:ext>
            </a:extLst>
          </p:cNvPr>
          <p:cNvCxnSpPr>
            <a:cxnSpLocks/>
          </p:cNvCxnSpPr>
          <p:nvPr/>
        </p:nvCxnSpPr>
        <p:spPr>
          <a:xfrm>
            <a:off x="3736836" y="5271239"/>
            <a:ext cx="35326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A5843701-BCAC-1139-DE3D-24E81F54C40B}"/>
              </a:ext>
            </a:extLst>
          </p:cNvPr>
          <p:cNvCxnSpPr>
            <a:cxnSpLocks/>
          </p:cNvCxnSpPr>
          <p:nvPr/>
        </p:nvCxnSpPr>
        <p:spPr>
          <a:xfrm>
            <a:off x="5366921" y="5239766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roupe 212">
            <a:extLst>
              <a:ext uri="{FF2B5EF4-FFF2-40B4-BE49-F238E27FC236}">
                <a16:creationId xmlns:a16="http://schemas.microsoft.com/office/drawing/2014/main" id="{39CBE9E4-CA7F-FF95-29BA-AF0D1BDDD558}"/>
              </a:ext>
            </a:extLst>
          </p:cNvPr>
          <p:cNvGrpSpPr/>
          <p:nvPr/>
        </p:nvGrpSpPr>
        <p:grpSpPr>
          <a:xfrm>
            <a:off x="5702186" y="5623549"/>
            <a:ext cx="1093197" cy="246221"/>
            <a:chOff x="2485531" y="6034464"/>
            <a:chExt cx="1093197" cy="246221"/>
          </a:xfrm>
        </p:grpSpPr>
        <p:pic>
          <p:nvPicPr>
            <p:cNvPr id="214" name="Graphique 213">
              <a:extLst>
                <a:ext uri="{FF2B5EF4-FFF2-40B4-BE49-F238E27FC236}">
                  <a16:creationId xmlns:a16="http://schemas.microsoft.com/office/drawing/2014/main" id="{BBDA6E0F-0705-A52D-C89C-50B959988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15" name="Graphique 214">
              <a:extLst>
                <a:ext uri="{FF2B5EF4-FFF2-40B4-BE49-F238E27FC236}">
                  <a16:creationId xmlns:a16="http://schemas.microsoft.com/office/drawing/2014/main" id="{EFF33181-3B49-0147-3853-94E2497AD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19ED45DA-B81C-114F-A9B6-5C88BD63B5FE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28%/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58%</a:t>
              </a:r>
            </a:p>
          </p:txBody>
        </p:sp>
      </p:grpSp>
      <p:cxnSp>
        <p:nvCxnSpPr>
          <p:cNvPr id="217" name="Connecteur droit 216">
            <a:extLst>
              <a:ext uri="{FF2B5EF4-FFF2-40B4-BE49-F238E27FC236}">
                <a16:creationId xmlns:a16="http://schemas.microsoft.com/office/drawing/2014/main" id="{01551D35-6172-8A10-FCCE-F1DC63EE7A73}"/>
              </a:ext>
            </a:extLst>
          </p:cNvPr>
          <p:cNvCxnSpPr>
            <a:cxnSpLocks/>
          </p:cNvCxnSpPr>
          <p:nvPr/>
        </p:nvCxnSpPr>
        <p:spPr>
          <a:xfrm>
            <a:off x="3833313" y="5729393"/>
            <a:ext cx="178557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e 217">
            <a:extLst>
              <a:ext uri="{FF2B5EF4-FFF2-40B4-BE49-F238E27FC236}">
                <a16:creationId xmlns:a16="http://schemas.microsoft.com/office/drawing/2014/main" id="{EF37C14A-1DD2-5D6B-641C-03F3847E72E7}"/>
              </a:ext>
            </a:extLst>
          </p:cNvPr>
          <p:cNvGrpSpPr/>
          <p:nvPr/>
        </p:nvGrpSpPr>
        <p:grpSpPr>
          <a:xfrm>
            <a:off x="6510213" y="3255842"/>
            <a:ext cx="1252266" cy="276999"/>
            <a:chOff x="4044297" y="4445467"/>
            <a:chExt cx="1252266" cy="276999"/>
          </a:xfrm>
        </p:grpSpPr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5C96BC8E-950E-846F-5B31-A3AC9B4F53E3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94% 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91%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20" name="Graphique 219">
              <a:extLst>
                <a:ext uri="{FF2B5EF4-FFF2-40B4-BE49-F238E27FC236}">
                  <a16:creationId xmlns:a16="http://schemas.microsoft.com/office/drawing/2014/main" id="{7B782B86-94B4-9DF7-61FD-50E8E00B7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86CA966B-8119-CC95-FB71-65644AB3FE3D}"/>
              </a:ext>
            </a:extLst>
          </p:cNvPr>
          <p:cNvGrpSpPr/>
          <p:nvPr/>
        </p:nvGrpSpPr>
        <p:grpSpPr>
          <a:xfrm>
            <a:off x="8097744" y="3271230"/>
            <a:ext cx="1093197" cy="246221"/>
            <a:chOff x="2485531" y="6034464"/>
            <a:chExt cx="1093197" cy="246221"/>
          </a:xfrm>
        </p:grpSpPr>
        <p:pic>
          <p:nvPicPr>
            <p:cNvPr id="222" name="Graphique 221">
              <a:extLst>
                <a:ext uri="{FF2B5EF4-FFF2-40B4-BE49-F238E27FC236}">
                  <a16:creationId xmlns:a16="http://schemas.microsoft.com/office/drawing/2014/main" id="{715C7566-2015-56FA-3AD3-2D60FE4F4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23" name="Graphique 222">
              <a:extLst>
                <a:ext uri="{FF2B5EF4-FFF2-40B4-BE49-F238E27FC236}">
                  <a16:creationId xmlns:a16="http://schemas.microsoft.com/office/drawing/2014/main" id="{23F821F6-AC3B-7B24-2AD9-F0FF5CF11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21197267-80EF-31E6-7F2A-83ACA79BF066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95%/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77%</a:t>
              </a:r>
            </a:p>
          </p:txBody>
        </p:sp>
      </p:grp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8E1CAF23-3049-E502-BD59-0A73508F4C31}"/>
              </a:ext>
            </a:extLst>
          </p:cNvPr>
          <p:cNvCxnSpPr>
            <a:cxnSpLocks/>
          </p:cNvCxnSpPr>
          <p:nvPr/>
        </p:nvCxnSpPr>
        <p:spPr>
          <a:xfrm>
            <a:off x="5783083" y="3404281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2E7C2740-F498-5494-F8B8-B4B6FDF278AC}"/>
              </a:ext>
            </a:extLst>
          </p:cNvPr>
          <p:cNvCxnSpPr>
            <a:cxnSpLocks/>
          </p:cNvCxnSpPr>
          <p:nvPr/>
        </p:nvCxnSpPr>
        <p:spPr>
          <a:xfrm>
            <a:off x="7762479" y="3391280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E33CECE-4774-BA10-D181-44C83F1C6192}"/>
              </a:ext>
            </a:extLst>
          </p:cNvPr>
          <p:cNvGrpSpPr/>
          <p:nvPr/>
        </p:nvGrpSpPr>
        <p:grpSpPr>
          <a:xfrm>
            <a:off x="6510213" y="2719214"/>
            <a:ext cx="1252266" cy="276999"/>
            <a:chOff x="4044297" y="4445467"/>
            <a:chExt cx="1252266" cy="276999"/>
          </a:xfrm>
        </p:grpSpPr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56C737B2-ED36-5345-C899-DC631B47246F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94% 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91%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29" name="Graphique 228">
              <a:extLst>
                <a:ext uri="{FF2B5EF4-FFF2-40B4-BE49-F238E27FC236}">
                  <a16:creationId xmlns:a16="http://schemas.microsoft.com/office/drawing/2014/main" id="{D4AED466-5B77-2F51-E88C-80C40AA19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230" name="Groupe 229">
            <a:extLst>
              <a:ext uri="{FF2B5EF4-FFF2-40B4-BE49-F238E27FC236}">
                <a16:creationId xmlns:a16="http://schemas.microsoft.com/office/drawing/2014/main" id="{0537AC7B-65CF-3B2D-8A60-EAA9E3F4AEE5}"/>
              </a:ext>
            </a:extLst>
          </p:cNvPr>
          <p:cNvGrpSpPr/>
          <p:nvPr/>
        </p:nvGrpSpPr>
        <p:grpSpPr>
          <a:xfrm>
            <a:off x="8097744" y="2734602"/>
            <a:ext cx="1093197" cy="246221"/>
            <a:chOff x="2485531" y="6034464"/>
            <a:chExt cx="1093197" cy="246221"/>
          </a:xfrm>
        </p:grpSpPr>
        <p:pic>
          <p:nvPicPr>
            <p:cNvPr id="231" name="Graphique 230">
              <a:extLst>
                <a:ext uri="{FF2B5EF4-FFF2-40B4-BE49-F238E27FC236}">
                  <a16:creationId xmlns:a16="http://schemas.microsoft.com/office/drawing/2014/main" id="{AFED2586-2F14-92D8-B2C8-C5E4D8EEB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32" name="Graphique 231">
              <a:extLst>
                <a:ext uri="{FF2B5EF4-FFF2-40B4-BE49-F238E27FC236}">
                  <a16:creationId xmlns:a16="http://schemas.microsoft.com/office/drawing/2014/main" id="{21048646-88F7-3DB6-AD4E-BBE5C3E90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09DCD19E-596A-759A-C5AD-DCD0B4982445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96%/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75%</a:t>
              </a:r>
            </a:p>
          </p:txBody>
        </p:sp>
      </p:grp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54FA3992-F3A6-294E-E2F8-29A8E91786A5}"/>
              </a:ext>
            </a:extLst>
          </p:cNvPr>
          <p:cNvCxnSpPr>
            <a:cxnSpLocks/>
          </p:cNvCxnSpPr>
          <p:nvPr/>
        </p:nvCxnSpPr>
        <p:spPr>
          <a:xfrm>
            <a:off x="6355033" y="2867653"/>
            <a:ext cx="1812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>
            <a:extLst>
              <a:ext uri="{FF2B5EF4-FFF2-40B4-BE49-F238E27FC236}">
                <a16:creationId xmlns:a16="http://schemas.microsoft.com/office/drawing/2014/main" id="{D6452C18-F71C-78B5-A77C-1CD4351837BC}"/>
              </a:ext>
            </a:extLst>
          </p:cNvPr>
          <p:cNvCxnSpPr>
            <a:cxnSpLocks/>
          </p:cNvCxnSpPr>
          <p:nvPr/>
        </p:nvCxnSpPr>
        <p:spPr>
          <a:xfrm>
            <a:off x="8315349" y="2854652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e 235">
            <a:extLst>
              <a:ext uri="{FF2B5EF4-FFF2-40B4-BE49-F238E27FC236}">
                <a16:creationId xmlns:a16="http://schemas.microsoft.com/office/drawing/2014/main" id="{52037BCD-DA48-E2D1-C6F1-7688E2275012}"/>
              </a:ext>
            </a:extLst>
          </p:cNvPr>
          <p:cNvGrpSpPr/>
          <p:nvPr/>
        </p:nvGrpSpPr>
        <p:grpSpPr>
          <a:xfrm>
            <a:off x="6510213" y="4191656"/>
            <a:ext cx="1252266" cy="276999"/>
            <a:chOff x="4044297" y="4445467"/>
            <a:chExt cx="1252266" cy="276999"/>
          </a:xfrm>
        </p:grpSpPr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87810854-033D-73ED-3B75-5B51E3D5AA04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73%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67%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38" name="Graphique 237">
              <a:extLst>
                <a:ext uri="{FF2B5EF4-FFF2-40B4-BE49-F238E27FC236}">
                  <a16:creationId xmlns:a16="http://schemas.microsoft.com/office/drawing/2014/main" id="{C2ABCC6F-A5E5-B44E-422F-26895233A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239" name="Groupe 238">
            <a:extLst>
              <a:ext uri="{FF2B5EF4-FFF2-40B4-BE49-F238E27FC236}">
                <a16:creationId xmlns:a16="http://schemas.microsoft.com/office/drawing/2014/main" id="{499C091B-67A1-663B-ABF4-BECE677447D0}"/>
              </a:ext>
            </a:extLst>
          </p:cNvPr>
          <p:cNvGrpSpPr/>
          <p:nvPr/>
        </p:nvGrpSpPr>
        <p:grpSpPr>
          <a:xfrm>
            <a:off x="8097744" y="4234673"/>
            <a:ext cx="1093197" cy="246221"/>
            <a:chOff x="2485531" y="6034464"/>
            <a:chExt cx="1093197" cy="246221"/>
          </a:xfrm>
        </p:grpSpPr>
        <p:pic>
          <p:nvPicPr>
            <p:cNvPr id="240" name="Graphique 239">
              <a:extLst>
                <a:ext uri="{FF2B5EF4-FFF2-40B4-BE49-F238E27FC236}">
                  <a16:creationId xmlns:a16="http://schemas.microsoft.com/office/drawing/2014/main" id="{4D311122-1C98-6FBD-29C7-3A20CD302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41" name="Graphique 240">
              <a:extLst>
                <a:ext uri="{FF2B5EF4-FFF2-40B4-BE49-F238E27FC236}">
                  <a16:creationId xmlns:a16="http://schemas.microsoft.com/office/drawing/2014/main" id="{740A2608-237C-52B1-24B0-3DB7432D3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A8E4A618-C629-9D00-39A7-E272A6AB2F94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66%/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84%</a:t>
              </a:r>
            </a:p>
          </p:txBody>
        </p:sp>
      </p:grp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AC28EFF8-149A-8D56-DBE5-23F3C41BF23D}"/>
              </a:ext>
            </a:extLst>
          </p:cNvPr>
          <p:cNvCxnSpPr>
            <a:cxnSpLocks/>
          </p:cNvCxnSpPr>
          <p:nvPr/>
        </p:nvCxnSpPr>
        <p:spPr>
          <a:xfrm>
            <a:off x="6013066" y="4367724"/>
            <a:ext cx="3589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3AF3C98F-7F5E-48EE-D153-3ADAA13EB49C}"/>
              </a:ext>
            </a:extLst>
          </p:cNvPr>
          <p:cNvCxnSpPr>
            <a:cxnSpLocks/>
          </p:cNvCxnSpPr>
          <p:nvPr/>
        </p:nvCxnSpPr>
        <p:spPr>
          <a:xfrm>
            <a:off x="7778707" y="4353647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Groupe 244">
            <a:extLst>
              <a:ext uri="{FF2B5EF4-FFF2-40B4-BE49-F238E27FC236}">
                <a16:creationId xmlns:a16="http://schemas.microsoft.com/office/drawing/2014/main" id="{A910FA13-AFFD-DB1A-160E-215AC6A65B46}"/>
              </a:ext>
            </a:extLst>
          </p:cNvPr>
          <p:cNvGrpSpPr/>
          <p:nvPr/>
        </p:nvGrpSpPr>
        <p:grpSpPr>
          <a:xfrm>
            <a:off x="4114655" y="4656697"/>
            <a:ext cx="1252266" cy="276999"/>
            <a:chOff x="4044297" y="4445467"/>
            <a:chExt cx="1252266" cy="276999"/>
          </a:xfrm>
        </p:grpSpPr>
        <p:sp>
          <p:nvSpPr>
            <p:cNvPr id="246" name="ZoneTexte 245">
              <a:extLst>
                <a:ext uri="{FF2B5EF4-FFF2-40B4-BE49-F238E27FC236}">
                  <a16:creationId xmlns:a16="http://schemas.microsoft.com/office/drawing/2014/main" id="{5FFD9DBE-A461-8021-0950-F3ACE6523BF7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64%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57%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47" name="Graphique 246">
              <a:extLst>
                <a:ext uri="{FF2B5EF4-FFF2-40B4-BE49-F238E27FC236}">
                  <a16:creationId xmlns:a16="http://schemas.microsoft.com/office/drawing/2014/main" id="{A272AAD4-02FC-B5F5-19F3-4DA533560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248" name="Groupe 247">
            <a:extLst>
              <a:ext uri="{FF2B5EF4-FFF2-40B4-BE49-F238E27FC236}">
                <a16:creationId xmlns:a16="http://schemas.microsoft.com/office/drawing/2014/main" id="{7CA32A4C-7AB4-1FAB-EB81-53DE142CC5C4}"/>
              </a:ext>
            </a:extLst>
          </p:cNvPr>
          <p:cNvGrpSpPr/>
          <p:nvPr/>
        </p:nvGrpSpPr>
        <p:grpSpPr>
          <a:xfrm>
            <a:off x="5702186" y="4672085"/>
            <a:ext cx="1093197" cy="246221"/>
            <a:chOff x="2485531" y="6034464"/>
            <a:chExt cx="1093197" cy="246221"/>
          </a:xfrm>
        </p:grpSpPr>
        <p:pic>
          <p:nvPicPr>
            <p:cNvPr id="249" name="Graphique 248">
              <a:extLst>
                <a:ext uri="{FF2B5EF4-FFF2-40B4-BE49-F238E27FC236}">
                  <a16:creationId xmlns:a16="http://schemas.microsoft.com/office/drawing/2014/main" id="{4778FE27-8925-EDDD-5C53-E4BD50C5D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50" name="Graphique 249">
              <a:extLst>
                <a:ext uri="{FF2B5EF4-FFF2-40B4-BE49-F238E27FC236}">
                  <a16:creationId xmlns:a16="http://schemas.microsoft.com/office/drawing/2014/main" id="{180425BD-8CAA-D2F3-2062-C7533C84B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51" name="ZoneTexte 250">
              <a:extLst>
                <a:ext uri="{FF2B5EF4-FFF2-40B4-BE49-F238E27FC236}">
                  <a16:creationId xmlns:a16="http://schemas.microsoft.com/office/drawing/2014/main" id="{1FED43F1-06E7-9E81-7F12-B8E2F912F570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58%/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71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1480380-5068-1BE3-C1B8-107D5A4777B9}"/>
              </a:ext>
            </a:extLst>
          </p:cNvPr>
          <p:cNvCxnSpPr>
            <a:cxnSpLocks/>
          </p:cNvCxnSpPr>
          <p:nvPr/>
        </p:nvCxnSpPr>
        <p:spPr>
          <a:xfrm>
            <a:off x="3387525" y="4805136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79B453CD-3D17-3B6E-C863-FA0B50640E79}"/>
              </a:ext>
            </a:extLst>
          </p:cNvPr>
          <p:cNvCxnSpPr>
            <a:cxnSpLocks/>
          </p:cNvCxnSpPr>
          <p:nvPr/>
        </p:nvCxnSpPr>
        <p:spPr>
          <a:xfrm>
            <a:off x="5366921" y="4792135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e 256">
            <a:extLst>
              <a:ext uri="{FF2B5EF4-FFF2-40B4-BE49-F238E27FC236}">
                <a16:creationId xmlns:a16="http://schemas.microsoft.com/office/drawing/2014/main" id="{D92ED952-EEDA-EDFD-0EE8-4D267592439C}"/>
              </a:ext>
            </a:extLst>
          </p:cNvPr>
          <p:cNvGrpSpPr/>
          <p:nvPr/>
        </p:nvGrpSpPr>
        <p:grpSpPr>
          <a:xfrm>
            <a:off x="8097744" y="3764092"/>
            <a:ext cx="1093197" cy="246221"/>
            <a:chOff x="2485531" y="6034464"/>
            <a:chExt cx="1093197" cy="246221"/>
          </a:xfrm>
        </p:grpSpPr>
        <p:pic>
          <p:nvPicPr>
            <p:cNvPr id="258" name="Graphique 257">
              <a:extLst>
                <a:ext uri="{FF2B5EF4-FFF2-40B4-BE49-F238E27FC236}">
                  <a16:creationId xmlns:a16="http://schemas.microsoft.com/office/drawing/2014/main" id="{9A3B308F-1BC5-F385-7FE5-3C4013F85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59" name="Graphique 258">
              <a:extLst>
                <a:ext uri="{FF2B5EF4-FFF2-40B4-BE49-F238E27FC236}">
                  <a16:creationId xmlns:a16="http://schemas.microsoft.com/office/drawing/2014/main" id="{947EAD58-1B5E-D311-36C1-6338BF35D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id="{BFECD0C7-291A-B790-1272-B35A1AEFDCD9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83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56%</a:t>
              </a:r>
            </a:p>
          </p:txBody>
        </p:sp>
      </p:grp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83B5A58F-4D5F-1166-F9E2-49DF31E642F5}"/>
              </a:ext>
            </a:extLst>
          </p:cNvPr>
          <p:cNvCxnSpPr>
            <a:cxnSpLocks/>
          </p:cNvCxnSpPr>
          <p:nvPr/>
        </p:nvCxnSpPr>
        <p:spPr>
          <a:xfrm>
            <a:off x="6387265" y="3889670"/>
            <a:ext cx="16164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3EF69504-C40E-5093-546D-DF49CFC48E63}"/>
              </a:ext>
            </a:extLst>
          </p:cNvPr>
          <p:cNvCxnSpPr>
            <a:cxnSpLocks/>
          </p:cNvCxnSpPr>
          <p:nvPr/>
        </p:nvCxnSpPr>
        <p:spPr>
          <a:xfrm>
            <a:off x="7762479" y="2857074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0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474F190-4214-4A8B-8A88-DCD0D2120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821604"/>
              </p:ext>
            </p:extLst>
          </p:nvPr>
        </p:nvGraphicFramePr>
        <p:xfrm>
          <a:off x="1200728" y="1801090"/>
          <a:ext cx="9254547" cy="436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EE81479-BA3B-4387-9917-939808DAF030}"/>
              </a:ext>
            </a:extLst>
          </p:cNvPr>
          <p:cNvSpPr/>
          <p:nvPr/>
        </p:nvSpPr>
        <p:spPr>
          <a:xfrm>
            <a:off x="3932272" y="1128882"/>
            <a:ext cx="216372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XXX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CF19238B-9D04-4277-B8EB-4613909FAA6A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3FBCD0-4349-448D-82F6-64AB1227583F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C. OPINION À PROPOS DES MÉTIERS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1. DANS LA POPULATION GÉNÉRALE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4B1BA58A-721F-4886-8C78-344FC7D43BFF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métiers du grand âge sont d'abord définit par les répondants comme des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métiers "qui demandent des qualités humaines particulières (97%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"d'accord"), puis des métiers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"qui ont du sens" (96%)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400" kern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 aussi comme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métiers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"insuffisamment rémunérés" (93%)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"usants et épuisants" (91%)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"mal considérés" (91%)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Seuls 47% des répondants sont d'accord pour dire que les métiers du grand âge sont des métiers "comme les autres". 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8D2640-E824-8182-5690-E2C82A282643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Q5. Indiquez si vous êtes d’accord ou non avec chacune des affirmations suivantes concernant les métiers du grand âge (soin, accompagnement des personnes, direction et administration…)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B65C7C1-ED59-ED60-B444-32B3DE49338D}"/>
              </a:ext>
            </a:extLst>
          </p:cNvPr>
          <p:cNvCxnSpPr>
            <a:cxnSpLocks/>
          </p:cNvCxnSpPr>
          <p:nvPr/>
        </p:nvCxnSpPr>
        <p:spPr>
          <a:xfrm>
            <a:off x="5352232" y="1908158"/>
            <a:ext cx="4078095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23BE739-243E-BE8E-EA5E-766576C508E2}"/>
              </a:ext>
            </a:extLst>
          </p:cNvPr>
          <p:cNvCxnSpPr>
            <a:cxnSpLocks/>
          </p:cNvCxnSpPr>
          <p:nvPr/>
        </p:nvCxnSpPr>
        <p:spPr>
          <a:xfrm>
            <a:off x="9513455" y="1908158"/>
            <a:ext cx="184583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D671018-28EB-5CDE-20DD-3C01B6822AC0}"/>
              </a:ext>
            </a:extLst>
          </p:cNvPr>
          <p:cNvSpPr txBox="1"/>
          <p:nvPr/>
        </p:nvSpPr>
        <p:spPr bwMode="auto">
          <a:xfrm>
            <a:off x="6827984" y="1437846"/>
            <a:ext cx="11684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rgbClr val="078B85"/>
                </a:solidFill>
                <a:latin typeface="Calibri Light" panose="020F0302020204030204" pitchFamily="34" charset="0"/>
              </a:rPr>
              <a:t>TOTAL D'ACCORD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F9FED4-E72C-BB6F-C12E-24FCD1C82EDD}"/>
              </a:ext>
            </a:extLst>
          </p:cNvPr>
          <p:cNvSpPr txBox="1"/>
          <p:nvPr/>
        </p:nvSpPr>
        <p:spPr bwMode="auto">
          <a:xfrm>
            <a:off x="8835803" y="1437846"/>
            <a:ext cx="138294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TOTAL PAS D'ACCORD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B72B48-B9E5-F074-4F9B-FF80A1859E52}"/>
              </a:ext>
            </a:extLst>
          </p:cNvPr>
          <p:cNvSpPr txBox="1"/>
          <p:nvPr/>
        </p:nvSpPr>
        <p:spPr bwMode="auto">
          <a:xfrm>
            <a:off x="7073177" y="1691050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97%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2C0A64-FF82-53C4-985A-3FDCD83491AC}"/>
              </a:ext>
            </a:extLst>
          </p:cNvPr>
          <p:cNvSpPr txBox="1"/>
          <p:nvPr/>
        </p:nvSpPr>
        <p:spPr bwMode="auto">
          <a:xfrm>
            <a:off x="9134873" y="1691050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3%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5268E0-996E-B324-5CA2-21205FF1DFEC}"/>
              </a:ext>
            </a:extLst>
          </p:cNvPr>
          <p:cNvCxnSpPr>
            <a:cxnSpLocks/>
          </p:cNvCxnSpPr>
          <p:nvPr/>
        </p:nvCxnSpPr>
        <p:spPr>
          <a:xfrm>
            <a:off x="5329141" y="2319178"/>
            <a:ext cx="4101186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81BB63F-1CD9-F762-F10B-E1B23650E28C}"/>
              </a:ext>
            </a:extLst>
          </p:cNvPr>
          <p:cNvCxnSpPr>
            <a:cxnSpLocks/>
          </p:cNvCxnSpPr>
          <p:nvPr/>
        </p:nvCxnSpPr>
        <p:spPr>
          <a:xfrm>
            <a:off x="9513455" y="2319178"/>
            <a:ext cx="161492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E882C533-3B4D-F9F9-0E9F-12A5FDE81F38}"/>
              </a:ext>
            </a:extLst>
          </p:cNvPr>
          <p:cNvSpPr txBox="1"/>
          <p:nvPr/>
        </p:nvSpPr>
        <p:spPr bwMode="auto">
          <a:xfrm>
            <a:off x="7040853" y="2102070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96%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253BBA8-5512-0604-3733-41DE1AE5F771}"/>
              </a:ext>
            </a:extLst>
          </p:cNvPr>
          <p:cNvSpPr txBox="1"/>
          <p:nvPr/>
        </p:nvSpPr>
        <p:spPr bwMode="auto">
          <a:xfrm>
            <a:off x="9250328" y="2102070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4%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3AD5601-0B1B-3FB1-AB2E-93CC719EFBC6}"/>
              </a:ext>
            </a:extLst>
          </p:cNvPr>
          <p:cNvCxnSpPr>
            <a:cxnSpLocks/>
          </p:cNvCxnSpPr>
          <p:nvPr/>
        </p:nvCxnSpPr>
        <p:spPr>
          <a:xfrm>
            <a:off x="5337277" y="2727796"/>
            <a:ext cx="3957837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9CB2178-E901-04F4-B40B-D830F89ED5A3}"/>
              </a:ext>
            </a:extLst>
          </p:cNvPr>
          <p:cNvCxnSpPr>
            <a:cxnSpLocks/>
          </p:cNvCxnSpPr>
          <p:nvPr/>
        </p:nvCxnSpPr>
        <p:spPr>
          <a:xfrm>
            <a:off x="9430327" y="2727796"/>
            <a:ext cx="252756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5E5190B-DED7-957D-CA04-7FC1DD0F213A}"/>
              </a:ext>
            </a:extLst>
          </p:cNvPr>
          <p:cNvSpPr txBox="1"/>
          <p:nvPr/>
        </p:nvSpPr>
        <p:spPr bwMode="auto">
          <a:xfrm>
            <a:off x="6845785" y="2510688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93%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98DD3FF-82EB-884A-73CC-0D7A316EDA7D}"/>
              </a:ext>
            </a:extLst>
          </p:cNvPr>
          <p:cNvSpPr txBox="1"/>
          <p:nvPr/>
        </p:nvSpPr>
        <p:spPr bwMode="auto">
          <a:xfrm>
            <a:off x="9110682" y="2510688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7%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2C59EE3-734B-401D-11F3-D2E37545A8FF}"/>
              </a:ext>
            </a:extLst>
          </p:cNvPr>
          <p:cNvCxnSpPr>
            <a:cxnSpLocks/>
          </p:cNvCxnSpPr>
          <p:nvPr/>
        </p:nvCxnSpPr>
        <p:spPr>
          <a:xfrm>
            <a:off x="5314186" y="3120346"/>
            <a:ext cx="3885232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715D27D-6D38-168C-04A8-F4010FDCE03F}"/>
              </a:ext>
            </a:extLst>
          </p:cNvPr>
          <p:cNvCxnSpPr>
            <a:cxnSpLocks/>
          </p:cNvCxnSpPr>
          <p:nvPr/>
        </p:nvCxnSpPr>
        <p:spPr>
          <a:xfrm>
            <a:off x="9295114" y="3120346"/>
            <a:ext cx="364878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140C6FB6-52F1-D316-E57E-F26CEF8B2362}"/>
              </a:ext>
            </a:extLst>
          </p:cNvPr>
          <p:cNvSpPr txBox="1"/>
          <p:nvPr/>
        </p:nvSpPr>
        <p:spPr bwMode="auto">
          <a:xfrm>
            <a:off x="6942768" y="2903238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91%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FFFF819-58D8-BB7C-EDF3-A81C5BAA4CF1}"/>
              </a:ext>
            </a:extLst>
          </p:cNvPr>
          <p:cNvSpPr txBox="1"/>
          <p:nvPr/>
        </p:nvSpPr>
        <p:spPr bwMode="auto">
          <a:xfrm>
            <a:off x="9050647" y="2903238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9%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FEF463B-BE96-F353-1FE6-A7FE959951BE}"/>
              </a:ext>
            </a:extLst>
          </p:cNvPr>
          <p:cNvCxnSpPr>
            <a:cxnSpLocks/>
          </p:cNvCxnSpPr>
          <p:nvPr/>
        </p:nvCxnSpPr>
        <p:spPr>
          <a:xfrm>
            <a:off x="5347614" y="3519913"/>
            <a:ext cx="3851804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FCF1F7F-EB10-EEF2-4C29-565B7D66F10A}"/>
              </a:ext>
            </a:extLst>
          </p:cNvPr>
          <p:cNvCxnSpPr>
            <a:cxnSpLocks/>
          </p:cNvCxnSpPr>
          <p:nvPr/>
        </p:nvCxnSpPr>
        <p:spPr>
          <a:xfrm>
            <a:off x="9295114" y="3519913"/>
            <a:ext cx="398306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D259A65-0D36-91E7-E935-EB2B39395A83}"/>
              </a:ext>
            </a:extLst>
          </p:cNvPr>
          <p:cNvSpPr txBox="1"/>
          <p:nvPr/>
        </p:nvSpPr>
        <p:spPr bwMode="auto">
          <a:xfrm>
            <a:off x="6948488" y="3302805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91%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4FBE8BD-7981-171A-8C74-50E12E294177}"/>
              </a:ext>
            </a:extLst>
          </p:cNvPr>
          <p:cNvSpPr txBox="1"/>
          <p:nvPr/>
        </p:nvSpPr>
        <p:spPr bwMode="auto">
          <a:xfrm>
            <a:off x="9074839" y="3302805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9%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46E1DA5-0513-5841-9D96-AD07A72ED885}"/>
              </a:ext>
            </a:extLst>
          </p:cNvPr>
          <p:cNvCxnSpPr>
            <a:cxnSpLocks/>
          </p:cNvCxnSpPr>
          <p:nvPr/>
        </p:nvCxnSpPr>
        <p:spPr>
          <a:xfrm>
            <a:off x="5324523" y="3903227"/>
            <a:ext cx="3791768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E3645EB-848D-63A3-9E5E-DAB9F8814399}"/>
              </a:ext>
            </a:extLst>
          </p:cNvPr>
          <p:cNvCxnSpPr>
            <a:cxnSpLocks/>
          </p:cNvCxnSpPr>
          <p:nvPr/>
        </p:nvCxnSpPr>
        <p:spPr>
          <a:xfrm>
            <a:off x="9199418" y="3903227"/>
            <a:ext cx="470911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CEDB81A-41FA-0225-9446-48FE71EDEA80}"/>
              </a:ext>
            </a:extLst>
          </p:cNvPr>
          <p:cNvSpPr txBox="1"/>
          <p:nvPr/>
        </p:nvSpPr>
        <p:spPr bwMode="auto">
          <a:xfrm>
            <a:off x="6860742" y="3686119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89%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A727FDF-E04F-9716-61F6-C3F36B1E0770}"/>
              </a:ext>
            </a:extLst>
          </p:cNvPr>
          <p:cNvSpPr txBox="1"/>
          <p:nvPr/>
        </p:nvSpPr>
        <p:spPr bwMode="auto">
          <a:xfrm>
            <a:off x="9014801" y="3686119"/>
            <a:ext cx="8067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11%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D162334-FC7B-5B68-EE74-A361464455C9}"/>
              </a:ext>
            </a:extLst>
          </p:cNvPr>
          <p:cNvCxnSpPr>
            <a:cxnSpLocks/>
          </p:cNvCxnSpPr>
          <p:nvPr/>
        </p:nvCxnSpPr>
        <p:spPr>
          <a:xfrm>
            <a:off x="5332659" y="4311845"/>
            <a:ext cx="3783632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06A98DC-1BBC-DADA-7978-52B27DF4F536}"/>
              </a:ext>
            </a:extLst>
          </p:cNvPr>
          <p:cNvCxnSpPr>
            <a:cxnSpLocks/>
          </p:cNvCxnSpPr>
          <p:nvPr/>
        </p:nvCxnSpPr>
        <p:spPr>
          <a:xfrm>
            <a:off x="9199418" y="4311845"/>
            <a:ext cx="479047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DE0CBC06-D970-1B0E-CB98-7BF7421CD8CD}"/>
              </a:ext>
            </a:extLst>
          </p:cNvPr>
          <p:cNvSpPr txBox="1"/>
          <p:nvPr/>
        </p:nvSpPr>
        <p:spPr bwMode="auto">
          <a:xfrm>
            <a:off x="6785748" y="4079497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88%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14FF2E7-C141-F490-5A9F-34A73BC93EB0}"/>
              </a:ext>
            </a:extLst>
          </p:cNvPr>
          <p:cNvSpPr txBox="1"/>
          <p:nvPr/>
        </p:nvSpPr>
        <p:spPr bwMode="auto">
          <a:xfrm>
            <a:off x="8995225" y="4079497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12%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EFFD84D-211C-5139-0867-E74EC104254F}"/>
              </a:ext>
            </a:extLst>
          </p:cNvPr>
          <p:cNvCxnSpPr>
            <a:cxnSpLocks/>
          </p:cNvCxnSpPr>
          <p:nvPr/>
        </p:nvCxnSpPr>
        <p:spPr>
          <a:xfrm>
            <a:off x="5309568" y="4713631"/>
            <a:ext cx="3718805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2943C94E-6D0B-69EC-2051-4398DC9E3454}"/>
              </a:ext>
            </a:extLst>
          </p:cNvPr>
          <p:cNvCxnSpPr>
            <a:cxnSpLocks/>
          </p:cNvCxnSpPr>
          <p:nvPr/>
        </p:nvCxnSpPr>
        <p:spPr>
          <a:xfrm>
            <a:off x="9116291" y="4713631"/>
            <a:ext cx="539083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FF1218ED-3B38-FA0E-99ED-A37641ACF085}"/>
              </a:ext>
            </a:extLst>
          </p:cNvPr>
          <p:cNvSpPr txBox="1"/>
          <p:nvPr/>
        </p:nvSpPr>
        <p:spPr bwMode="auto">
          <a:xfrm>
            <a:off x="6771893" y="4496523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87%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949B403-DDF6-B51F-1106-F455CA3D2EA9}"/>
              </a:ext>
            </a:extLst>
          </p:cNvPr>
          <p:cNvSpPr txBox="1"/>
          <p:nvPr/>
        </p:nvSpPr>
        <p:spPr bwMode="auto">
          <a:xfrm>
            <a:off x="8962899" y="4496523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13%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D30CAC1-E2DE-248F-355A-012547CA5FA5}"/>
              </a:ext>
            </a:extLst>
          </p:cNvPr>
          <p:cNvCxnSpPr>
            <a:cxnSpLocks/>
          </p:cNvCxnSpPr>
          <p:nvPr/>
        </p:nvCxnSpPr>
        <p:spPr>
          <a:xfrm flipV="1">
            <a:off x="5337278" y="5101878"/>
            <a:ext cx="2864613" cy="8912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6DDB829-1E04-EFEF-82B5-89F3DCBE1781}"/>
              </a:ext>
            </a:extLst>
          </p:cNvPr>
          <p:cNvCxnSpPr>
            <a:cxnSpLocks/>
          </p:cNvCxnSpPr>
          <p:nvPr/>
        </p:nvCxnSpPr>
        <p:spPr>
          <a:xfrm>
            <a:off x="8294255" y="5101878"/>
            <a:ext cx="1388829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D14C771B-E844-9FB3-B2F1-7BAFF13174E7}"/>
              </a:ext>
            </a:extLst>
          </p:cNvPr>
          <p:cNvSpPr txBox="1"/>
          <p:nvPr/>
        </p:nvSpPr>
        <p:spPr bwMode="auto">
          <a:xfrm>
            <a:off x="6374732" y="4886062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66%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AB0A7F4-4B60-4FE2-018A-4B3AD1446664}"/>
              </a:ext>
            </a:extLst>
          </p:cNvPr>
          <p:cNvSpPr txBox="1"/>
          <p:nvPr/>
        </p:nvSpPr>
        <p:spPr bwMode="auto">
          <a:xfrm>
            <a:off x="8547264" y="4886062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34%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6D912E0E-571F-EB5C-24B1-E6B4FCD66981}"/>
              </a:ext>
            </a:extLst>
          </p:cNvPr>
          <p:cNvCxnSpPr>
            <a:cxnSpLocks/>
          </p:cNvCxnSpPr>
          <p:nvPr/>
        </p:nvCxnSpPr>
        <p:spPr>
          <a:xfrm flipV="1">
            <a:off x="5314187" y="5496044"/>
            <a:ext cx="2002008" cy="0"/>
          </a:xfrm>
          <a:prstGeom prst="line">
            <a:avLst/>
          </a:prstGeom>
          <a:ln w="19050">
            <a:solidFill>
              <a:srgbClr val="078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F86C095-A548-F641-EBC0-74BD55CBFB3F}"/>
              </a:ext>
            </a:extLst>
          </p:cNvPr>
          <p:cNvCxnSpPr>
            <a:cxnSpLocks/>
          </p:cNvCxnSpPr>
          <p:nvPr/>
        </p:nvCxnSpPr>
        <p:spPr>
          <a:xfrm flipV="1">
            <a:off x="7391279" y="5504956"/>
            <a:ext cx="2268714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45199CD2-E6FF-3286-889C-B9C0E5525FA8}"/>
              </a:ext>
            </a:extLst>
          </p:cNvPr>
          <p:cNvSpPr txBox="1"/>
          <p:nvPr/>
        </p:nvSpPr>
        <p:spPr bwMode="auto">
          <a:xfrm>
            <a:off x="5880591" y="5280228"/>
            <a:ext cx="6595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078B85"/>
                </a:solidFill>
                <a:effectLst/>
                <a:latin typeface="Calibri Light" panose="020F0302020204030204" pitchFamily="34" charset="0"/>
              </a:rPr>
              <a:t>47%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5BDB7D5-22F5-4AE1-7AD9-79AB89929CF1}"/>
              </a:ext>
            </a:extLst>
          </p:cNvPr>
          <p:cNvSpPr txBox="1"/>
          <p:nvPr/>
        </p:nvSpPr>
        <p:spPr bwMode="auto">
          <a:xfrm>
            <a:off x="8182428" y="5280228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53%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83F949D-9C65-4DAD-C765-53487F5D2FE1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049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élogramme 15">
            <a:extLst>
              <a:ext uri="{FF2B5EF4-FFF2-40B4-BE49-F238E27FC236}">
                <a16:creationId xmlns:a16="http://schemas.microsoft.com/office/drawing/2014/main" id="{0DB899BE-E49A-4796-9853-C3CB82944DAD}"/>
              </a:ext>
            </a:extLst>
          </p:cNvPr>
          <p:cNvSpPr/>
          <p:nvPr/>
        </p:nvSpPr>
        <p:spPr>
          <a:xfrm rot="5400000">
            <a:off x="520087" y="1770370"/>
            <a:ext cx="3422149" cy="2822134"/>
          </a:xfrm>
          <a:prstGeom prst="parallelogram">
            <a:avLst/>
          </a:prstGeom>
          <a:solidFill>
            <a:srgbClr val="00488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10B62C1-6415-4D95-9CF5-AD5451535012}"/>
              </a:ext>
            </a:extLst>
          </p:cNvPr>
          <p:cNvCxnSpPr/>
          <p:nvPr/>
        </p:nvCxnSpPr>
        <p:spPr>
          <a:xfrm>
            <a:off x="820096" y="-9238"/>
            <a:ext cx="0" cy="1584000"/>
          </a:xfrm>
          <a:prstGeom prst="line">
            <a:avLst/>
          </a:prstGeom>
          <a:ln>
            <a:solidFill>
              <a:srgbClr val="3D6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415;p48">
            <a:extLst>
              <a:ext uri="{FF2B5EF4-FFF2-40B4-BE49-F238E27FC236}">
                <a16:creationId xmlns:a16="http://schemas.microsoft.com/office/drawing/2014/main" id="{66EBDB5E-50ED-4F19-8111-4AE7885EF38C}"/>
              </a:ext>
            </a:extLst>
          </p:cNvPr>
          <p:cNvSpPr txBox="1">
            <a:spLocks/>
          </p:cNvSpPr>
          <p:nvPr/>
        </p:nvSpPr>
        <p:spPr>
          <a:xfrm>
            <a:off x="3985116" y="2956392"/>
            <a:ext cx="5670513" cy="130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400" b="1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52525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1200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17638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200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sz="3600" spc="300" dirty="0">
                <a:solidFill>
                  <a:srgbClr val="606060"/>
                </a:solidFill>
                <a:latin typeface="Tenorite" panose="00000500000000000000" pitchFamily="2" charset="0"/>
              </a:rPr>
              <a:t>Rappel des objectifs </a:t>
            </a:r>
            <a:br>
              <a:rPr lang="fr-FR" sz="3600" spc="300" dirty="0">
                <a:solidFill>
                  <a:srgbClr val="606060"/>
                </a:solidFill>
                <a:latin typeface="Tenorite" panose="00000500000000000000" pitchFamily="2" charset="0"/>
              </a:rPr>
            </a:br>
            <a:r>
              <a:rPr lang="fr-FR" sz="3600" spc="300" dirty="0">
                <a:solidFill>
                  <a:srgbClr val="606060"/>
                </a:solidFill>
                <a:latin typeface="Tenorite" panose="00000500000000000000" pitchFamily="2" charset="0"/>
              </a:rPr>
              <a:t>et de la méthodologie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FF73CA3-D10C-4386-B9E7-812C7D3A8632}"/>
              </a:ext>
            </a:extLst>
          </p:cNvPr>
          <p:cNvCxnSpPr/>
          <p:nvPr/>
        </p:nvCxnSpPr>
        <p:spPr>
          <a:xfrm>
            <a:off x="3630855" y="4865992"/>
            <a:ext cx="0" cy="2016000"/>
          </a:xfrm>
          <a:prstGeom prst="line">
            <a:avLst/>
          </a:prstGeom>
          <a:ln>
            <a:solidFill>
              <a:srgbClr val="3D6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C5CC9FC4-EE60-4F34-A4D8-7B621172DC20}"/>
              </a:ext>
            </a:extLst>
          </p:cNvPr>
          <p:cNvGrpSpPr/>
          <p:nvPr/>
        </p:nvGrpSpPr>
        <p:grpSpPr>
          <a:xfrm>
            <a:off x="1199998" y="2115642"/>
            <a:ext cx="1944541" cy="2101717"/>
            <a:chOff x="2335195" y="5031294"/>
            <a:chExt cx="2847003" cy="3077125"/>
          </a:xfrm>
        </p:grpSpPr>
        <p:pic>
          <p:nvPicPr>
            <p:cNvPr id="10" name="Graphique 9" descr="Engrenages contour">
              <a:extLst>
                <a:ext uri="{FF2B5EF4-FFF2-40B4-BE49-F238E27FC236}">
                  <a16:creationId xmlns:a16="http://schemas.microsoft.com/office/drawing/2014/main" id="{888D8EE8-DB90-469B-AFA2-B1C81B346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3395488" y="5428354"/>
              <a:ext cx="1786710" cy="1786710"/>
            </a:xfrm>
            <a:prstGeom prst="rect">
              <a:avLst/>
            </a:prstGeom>
          </p:spPr>
        </p:pic>
        <p:pic>
          <p:nvPicPr>
            <p:cNvPr id="11" name="Graphique 10" descr="Engrenage contour">
              <a:extLst>
                <a:ext uri="{FF2B5EF4-FFF2-40B4-BE49-F238E27FC236}">
                  <a16:creationId xmlns:a16="http://schemas.microsoft.com/office/drawing/2014/main" id="{EF515182-B3C7-4EC0-A191-959AA279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2335195" y="5031294"/>
              <a:ext cx="1588382" cy="1588382"/>
            </a:xfrm>
            <a:prstGeom prst="rect">
              <a:avLst/>
            </a:prstGeom>
          </p:spPr>
        </p:pic>
        <p:pic>
          <p:nvPicPr>
            <p:cNvPr id="12" name="Graphique 11" descr="Engrenages contour">
              <a:extLst>
                <a:ext uri="{FF2B5EF4-FFF2-40B4-BE49-F238E27FC236}">
                  <a16:creationId xmlns:a16="http://schemas.microsoft.com/office/drawing/2014/main" id="{76445C03-DB29-40FD-95B0-2DA4AB097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551692" flipH="1">
              <a:off x="3030222" y="6321709"/>
              <a:ext cx="1786710" cy="1786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raphique 237">
            <a:extLst>
              <a:ext uri="{FF2B5EF4-FFF2-40B4-BE49-F238E27FC236}">
                <a16:creationId xmlns:a16="http://schemas.microsoft.com/office/drawing/2014/main" id="{55B82F9C-0728-0E56-3F9C-74DF90A14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358684"/>
              </p:ext>
            </p:extLst>
          </p:nvPr>
        </p:nvGraphicFramePr>
        <p:xfrm>
          <a:off x="2036455" y="3171324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EE81479-BA3B-4387-9917-939808DAF030}"/>
              </a:ext>
            </a:extLst>
          </p:cNvPr>
          <p:cNvSpPr/>
          <p:nvPr/>
        </p:nvSpPr>
        <p:spPr>
          <a:xfrm>
            <a:off x="3932272" y="1313606"/>
            <a:ext cx="216372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XXX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CF19238B-9D04-4277-B8EB-4613909FAA6A}"/>
              </a:ext>
            </a:extLst>
          </p:cNvPr>
          <p:cNvSpPr/>
          <p:nvPr/>
        </p:nvSpPr>
        <p:spPr>
          <a:xfrm>
            <a:off x="-3279" y="1390095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3FBCD0-4349-448D-82F6-64AB1227583F}"/>
              </a:ext>
            </a:extLst>
          </p:cNvPr>
          <p:cNvSpPr txBox="1"/>
          <p:nvPr/>
        </p:nvSpPr>
        <p:spPr>
          <a:xfrm>
            <a:off x="254601" y="1175830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C. OPINION À PROPOS DES MÉTIERS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 2. DANS LES SOUS POPULATIONS - DÉMOGRAPHIE</a:t>
            </a: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4B1BA58A-721F-4886-8C78-344FC7D43BFF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96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considèrent plus souvent les métiers du GA comme des métiers qui demandent des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compétences humaines particulières et des métiers de vocations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Les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voient plus souvent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l'absence de perspectives d'évolution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répondants plus âgés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voient plus les métiers du GA comme des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métiers qui ont du sens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mais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mal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reconnus par la société et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insuffisamment rémunérés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Les </a:t>
            </a:r>
            <a:r>
              <a:rPr lang="fr-FR" sz="12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jeunes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positionnent plus ces métiers comme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métiers qui demandent des compétences humaines particulières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mais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usants et épuisants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malgré que ce soient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métiers de services comme les autres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fr-FR" sz="12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8D2640-E824-8182-5690-E2C82A282643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Q5. Indiquez si vous êtes d’accord ou non avec chacune des affirmations suivantes concernant les métiers du grand âge (soin, accompagnement des personnes, direction et administration…)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671018-28EB-5CDE-20DD-3C01B6822AC0}"/>
              </a:ext>
            </a:extLst>
          </p:cNvPr>
          <p:cNvSpPr txBox="1"/>
          <p:nvPr/>
        </p:nvSpPr>
        <p:spPr bwMode="auto">
          <a:xfrm>
            <a:off x="3860408" y="2071810"/>
            <a:ext cx="4426640" cy="253916"/>
          </a:xfrm>
          <a:prstGeom prst="rect">
            <a:avLst/>
          </a:prstGeom>
          <a:solidFill>
            <a:srgbClr val="089992"/>
          </a:solidFill>
          <a:ln w="9525" algn="ctr">
            <a:solidFill>
              <a:srgbClr val="08999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  <a:latin typeface="Calibri Light" panose="020F0302020204030204" pitchFamily="34" charset="0"/>
              </a:rPr>
              <a:t>TOTAL D'ACCORD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83F949D-9C65-4DAD-C765-53487F5D2FE1}"/>
              </a:ext>
            </a:extLst>
          </p:cNvPr>
          <p:cNvSpPr txBox="1"/>
          <p:nvPr/>
        </p:nvSpPr>
        <p:spPr>
          <a:xfrm>
            <a:off x="9261949" y="1431805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39A0C495-5A19-824F-25CC-E43C2EB0F47B}"/>
              </a:ext>
            </a:extLst>
          </p:cNvPr>
          <p:cNvSpPr txBox="1"/>
          <p:nvPr/>
        </p:nvSpPr>
        <p:spPr bwMode="auto">
          <a:xfrm>
            <a:off x="3477549" y="2330643"/>
            <a:ext cx="52178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qui demandent des qualités humaines particulières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qui ont du sens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insuffisamment rémunérés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usants et épuisants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mal considérés, mal reconnus par la société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de vocation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mal considérés au sein du secteur de la santé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qui demandent des compétences techniques particulières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sans grandes perspectives d’évolution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de service comme les autres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ACD1DD7-6997-DD59-3834-56F4B24E4482}"/>
              </a:ext>
            </a:extLst>
          </p:cNvPr>
          <p:cNvGrpSpPr/>
          <p:nvPr/>
        </p:nvGrpSpPr>
        <p:grpSpPr>
          <a:xfrm>
            <a:off x="8705932" y="2338374"/>
            <a:ext cx="972171" cy="262776"/>
            <a:chOff x="7221589" y="1996612"/>
            <a:chExt cx="883792" cy="238887"/>
          </a:xfrm>
        </p:grpSpPr>
        <p:grpSp>
          <p:nvGrpSpPr>
            <p:cNvPr id="51" name="Groupe 277">
              <a:extLst>
                <a:ext uri="{FF2B5EF4-FFF2-40B4-BE49-F238E27FC236}">
                  <a16:creationId xmlns:a16="http://schemas.microsoft.com/office/drawing/2014/main" id="{FC255A72-C959-255B-2B45-1B1B7A6D9391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56" name="Freeform 117">
                <a:extLst>
                  <a:ext uri="{FF2B5EF4-FFF2-40B4-BE49-F238E27FC236}">
                    <a16:creationId xmlns:a16="http://schemas.microsoft.com/office/drawing/2014/main" id="{23DBB6E6-A7A1-A813-C3AE-BB85D3DD0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57" name="Freeform 118">
                <a:extLst>
                  <a:ext uri="{FF2B5EF4-FFF2-40B4-BE49-F238E27FC236}">
                    <a16:creationId xmlns:a16="http://schemas.microsoft.com/office/drawing/2014/main" id="{2CF1C4F0-2945-2FC5-5AB9-27EF981B7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grpSp>
          <p:nvGrpSpPr>
            <p:cNvPr id="52" name="Groupe 278">
              <a:extLst>
                <a:ext uri="{FF2B5EF4-FFF2-40B4-BE49-F238E27FC236}">
                  <a16:creationId xmlns:a16="http://schemas.microsoft.com/office/drawing/2014/main" id="{0D57018B-9611-4EC1-1C54-1CE8D28D09B7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54" name="Freeform 119">
                <a:extLst>
                  <a:ext uri="{FF2B5EF4-FFF2-40B4-BE49-F238E27FC236}">
                    <a16:creationId xmlns:a16="http://schemas.microsoft.com/office/drawing/2014/main" id="{B6D09A7D-BDDD-5177-93BD-79D955F2B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55" name="Freeform 120">
                <a:extLst>
                  <a:ext uri="{FF2B5EF4-FFF2-40B4-BE49-F238E27FC236}">
                    <a16:creationId xmlns:a16="http://schemas.microsoft.com/office/drawing/2014/main" id="{191E825D-CE94-34B0-3D36-7EF051109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E013729-1B7B-139A-1215-332DEE27AD78}"/>
                </a:ext>
              </a:extLst>
            </p:cNvPr>
            <p:cNvSpPr txBox="1"/>
            <p:nvPr/>
          </p:nvSpPr>
          <p:spPr bwMode="auto">
            <a:xfrm>
              <a:off x="7291898" y="1996612"/>
              <a:ext cx="762447" cy="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96% 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9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5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012DDEDF-B3C5-EB83-FE35-9B1819FBB9AB}"/>
              </a:ext>
            </a:extLst>
          </p:cNvPr>
          <p:cNvGrpSpPr/>
          <p:nvPr/>
        </p:nvGrpSpPr>
        <p:grpSpPr>
          <a:xfrm>
            <a:off x="2188278" y="4273090"/>
            <a:ext cx="972171" cy="262776"/>
            <a:chOff x="7221589" y="1996612"/>
            <a:chExt cx="883792" cy="238887"/>
          </a:xfrm>
        </p:grpSpPr>
        <p:grpSp>
          <p:nvGrpSpPr>
            <p:cNvPr id="59" name="Groupe 277">
              <a:extLst>
                <a:ext uri="{FF2B5EF4-FFF2-40B4-BE49-F238E27FC236}">
                  <a16:creationId xmlns:a16="http://schemas.microsoft.com/office/drawing/2014/main" id="{E9EFAF83-671C-BFB6-C39C-A3775EC82FFC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64" name="Freeform 117">
                <a:extLst>
                  <a:ext uri="{FF2B5EF4-FFF2-40B4-BE49-F238E27FC236}">
                    <a16:creationId xmlns:a16="http://schemas.microsoft.com/office/drawing/2014/main" id="{0C1C64A9-059B-0FED-49F3-DBAD3CC2B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65" name="Freeform 118">
                <a:extLst>
                  <a:ext uri="{FF2B5EF4-FFF2-40B4-BE49-F238E27FC236}">
                    <a16:creationId xmlns:a16="http://schemas.microsoft.com/office/drawing/2014/main" id="{2DB5F91B-3076-C059-580F-297F5709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grpSp>
          <p:nvGrpSpPr>
            <p:cNvPr id="60" name="Groupe 278">
              <a:extLst>
                <a:ext uri="{FF2B5EF4-FFF2-40B4-BE49-F238E27FC236}">
                  <a16:creationId xmlns:a16="http://schemas.microsoft.com/office/drawing/2014/main" id="{5093E446-0169-F32C-8F26-E5129D6233A8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B15FD764-BFF8-4151-5682-28AF7D2A3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C82F56C7-7D1C-7B81-C903-09C0F49A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C907BEE-3F30-3ADF-E0F3-49104C2E13FB}"/>
                </a:ext>
              </a:extLst>
            </p:cNvPr>
            <p:cNvSpPr txBox="1"/>
            <p:nvPr/>
          </p:nvSpPr>
          <p:spPr bwMode="auto">
            <a:xfrm>
              <a:off x="7291899" y="1996612"/>
              <a:ext cx="762447" cy="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90%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87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E659513B-D24F-B76B-76D4-346808763EA0}"/>
              </a:ext>
            </a:extLst>
          </p:cNvPr>
          <p:cNvGrpSpPr/>
          <p:nvPr/>
        </p:nvGrpSpPr>
        <p:grpSpPr>
          <a:xfrm>
            <a:off x="8720642" y="4965484"/>
            <a:ext cx="972171" cy="262776"/>
            <a:chOff x="7221589" y="1996612"/>
            <a:chExt cx="883792" cy="238887"/>
          </a:xfrm>
        </p:grpSpPr>
        <p:grpSp>
          <p:nvGrpSpPr>
            <p:cNvPr id="67" name="Groupe 277">
              <a:extLst>
                <a:ext uri="{FF2B5EF4-FFF2-40B4-BE49-F238E27FC236}">
                  <a16:creationId xmlns:a16="http://schemas.microsoft.com/office/drawing/2014/main" id="{C96E2BF9-1030-DD21-EB01-6DF9AEFD476C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72" name="Freeform 117">
                <a:extLst>
                  <a:ext uri="{FF2B5EF4-FFF2-40B4-BE49-F238E27FC236}">
                    <a16:creationId xmlns:a16="http://schemas.microsoft.com/office/drawing/2014/main" id="{00495AF0-2DEA-42BF-9D7F-A649A915A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73" name="Freeform 118">
                <a:extLst>
                  <a:ext uri="{FF2B5EF4-FFF2-40B4-BE49-F238E27FC236}">
                    <a16:creationId xmlns:a16="http://schemas.microsoft.com/office/drawing/2014/main" id="{FD87E6C9-981A-AF52-F8B1-7D873E810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grpSp>
          <p:nvGrpSpPr>
            <p:cNvPr id="68" name="Groupe 278">
              <a:extLst>
                <a:ext uri="{FF2B5EF4-FFF2-40B4-BE49-F238E27FC236}">
                  <a16:creationId xmlns:a16="http://schemas.microsoft.com/office/drawing/2014/main" id="{031C63AB-6DB4-F1E1-088B-5AACA9D61028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70" name="Freeform 119">
                <a:extLst>
                  <a:ext uri="{FF2B5EF4-FFF2-40B4-BE49-F238E27FC236}">
                    <a16:creationId xmlns:a16="http://schemas.microsoft.com/office/drawing/2014/main" id="{E0DD85D2-D250-0A99-FE96-594B7072F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  <p:sp>
            <p:nvSpPr>
              <p:cNvPr id="71" name="Freeform 120">
                <a:extLst>
                  <a:ext uri="{FF2B5EF4-FFF2-40B4-BE49-F238E27FC236}">
                    <a16:creationId xmlns:a16="http://schemas.microsoft.com/office/drawing/2014/main" id="{D2E864A5-92C8-186C-7C0E-B9F8AF149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 dirty="0"/>
              </a:p>
            </p:txBody>
          </p:sp>
        </p:grp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7E03C1B8-32A8-732C-6EDF-709028D0B48C}"/>
                </a:ext>
              </a:extLst>
            </p:cNvPr>
            <p:cNvSpPr txBox="1"/>
            <p:nvPr/>
          </p:nvSpPr>
          <p:spPr bwMode="auto">
            <a:xfrm>
              <a:off x="7291899" y="1996612"/>
              <a:ext cx="762447" cy="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63%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69%</a:t>
              </a:r>
            </a:p>
          </p:txBody>
        </p:sp>
      </p:grpSp>
      <p:graphicFrame>
        <p:nvGraphicFramePr>
          <p:cNvPr id="86" name="Graphique 85">
            <a:extLst>
              <a:ext uri="{FF2B5EF4-FFF2-40B4-BE49-F238E27FC236}">
                <a16:creationId xmlns:a16="http://schemas.microsoft.com/office/drawing/2014/main" id="{9D7933B1-A84F-6E72-F102-F4B962BB3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176945"/>
              </p:ext>
            </p:extLst>
          </p:nvPr>
        </p:nvGraphicFramePr>
        <p:xfrm>
          <a:off x="1992824" y="5361883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" name="ZoneTexte 86">
            <a:extLst>
              <a:ext uri="{FF2B5EF4-FFF2-40B4-BE49-F238E27FC236}">
                <a16:creationId xmlns:a16="http://schemas.microsoft.com/office/drawing/2014/main" id="{A841B67E-5658-7FE4-54DE-A42358A1AFE1}"/>
              </a:ext>
            </a:extLst>
          </p:cNvPr>
          <p:cNvSpPr txBox="1"/>
          <p:nvPr/>
        </p:nvSpPr>
        <p:spPr bwMode="auto">
          <a:xfrm>
            <a:off x="2522181" y="5537367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8A358502-14AD-25D1-F803-3079E8A578B2}"/>
              </a:ext>
            </a:extLst>
          </p:cNvPr>
          <p:cNvSpPr txBox="1"/>
          <p:nvPr/>
        </p:nvSpPr>
        <p:spPr bwMode="auto">
          <a:xfrm>
            <a:off x="2514365" y="5552190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F7B34DBC-D68B-F783-E710-BBBF988BCF38}"/>
              </a:ext>
            </a:extLst>
          </p:cNvPr>
          <p:cNvSpPr txBox="1"/>
          <p:nvPr/>
        </p:nvSpPr>
        <p:spPr bwMode="auto">
          <a:xfrm>
            <a:off x="2520776" y="5732357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C0CAF853-67DA-8861-DE71-22427D389758}"/>
              </a:ext>
            </a:extLst>
          </p:cNvPr>
          <p:cNvSpPr txBox="1"/>
          <p:nvPr/>
        </p:nvSpPr>
        <p:spPr bwMode="auto">
          <a:xfrm>
            <a:off x="2507953" y="5889637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3C26348A-9A00-DA20-DFE4-6F40BDD8DE60}"/>
              </a:ext>
            </a:extLst>
          </p:cNvPr>
          <p:cNvSpPr txBox="1"/>
          <p:nvPr/>
        </p:nvSpPr>
        <p:spPr bwMode="auto">
          <a:xfrm>
            <a:off x="2509556" y="6049970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E7B3332-C003-490A-5BDD-A046F760FB22}"/>
              </a:ext>
            </a:extLst>
          </p:cNvPr>
          <p:cNvSpPr txBox="1"/>
          <p:nvPr/>
        </p:nvSpPr>
        <p:spPr bwMode="auto">
          <a:xfrm>
            <a:off x="3609846" y="5418662"/>
            <a:ext cx="3706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4399706-CEB1-9B65-6637-7A6681B6281A}"/>
              </a:ext>
            </a:extLst>
          </p:cNvPr>
          <p:cNvSpPr txBox="1"/>
          <p:nvPr/>
        </p:nvSpPr>
        <p:spPr bwMode="auto">
          <a:xfrm>
            <a:off x="3544391" y="5607867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B1FE810-A046-CB36-69A0-DB8DBA781981}"/>
              </a:ext>
            </a:extLst>
          </p:cNvPr>
          <p:cNvSpPr txBox="1"/>
          <p:nvPr/>
        </p:nvSpPr>
        <p:spPr bwMode="auto">
          <a:xfrm>
            <a:off x="3445398" y="5907388"/>
            <a:ext cx="312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F1A80AD0-D7BA-DF7B-AFFC-00DC9AC086C3}"/>
              </a:ext>
            </a:extLst>
          </p:cNvPr>
          <p:cNvSpPr txBox="1"/>
          <p:nvPr/>
        </p:nvSpPr>
        <p:spPr bwMode="auto">
          <a:xfrm>
            <a:off x="3509519" y="5734892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3E145A-7A1A-0998-E990-87E339E3A987}"/>
              </a:ext>
            </a:extLst>
          </p:cNvPr>
          <p:cNvSpPr txBox="1"/>
          <p:nvPr/>
        </p:nvSpPr>
        <p:spPr bwMode="auto">
          <a:xfrm>
            <a:off x="3443794" y="6055793"/>
            <a:ext cx="312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01" name="Graphique 100">
            <a:extLst>
              <a:ext uri="{FF2B5EF4-FFF2-40B4-BE49-F238E27FC236}">
                <a16:creationId xmlns:a16="http://schemas.microsoft.com/office/drawing/2014/main" id="{BE581263-066A-3CAB-3992-F53A030BE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144908"/>
              </p:ext>
            </p:extLst>
          </p:nvPr>
        </p:nvGraphicFramePr>
        <p:xfrm>
          <a:off x="9847814" y="1914494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" name="ZoneTexte 101">
            <a:extLst>
              <a:ext uri="{FF2B5EF4-FFF2-40B4-BE49-F238E27FC236}">
                <a16:creationId xmlns:a16="http://schemas.microsoft.com/office/drawing/2014/main" id="{6292F9D2-C7B0-5000-F41A-7237327A6DEC}"/>
              </a:ext>
            </a:extLst>
          </p:cNvPr>
          <p:cNvSpPr txBox="1"/>
          <p:nvPr/>
        </p:nvSpPr>
        <p:spPr bwMode="auto">
          <a:xfrm>
            <a:off x="9738996" y="199799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691E379-A1A7-080E-A1AB-2CF85FA02F19}"/>
              </a:ext>
            </a:extLst>
          </p:cNvPr>
          <p:cNvSpPr txBox="1"/>
          <p:nvPr/>
        </p:nvSpPr>
        <p:spPr bwMode="auto">
          <a:xfrm>
            <a:off x="9731180" y="218830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8484DE5-DBE7-581F-22A1-0F26852C9A1D}"/>
              </a:ext>
            </a:extLst>
          </p:cNvPr>
          <p:cNvSpPr txBox="1"/>
          <p:nvPr/>
        </p:nvSpPr>
        <p:spPr bwMode="auto">
          <a:xfrm>
            <a:off x="9737591" y="2368470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ED55CF2E-627F-41A4-B60E-02FE4283BE01}"/>
              </a:ext>
            </a:extLst>
          </p:cNvPr>
          <p:cNvSpPr txBox="1"/>
          <p:nvPr/>
        </p:nvSpPr>
        <p:spPr bwMode="auto">
          <a:xfrm>
            <a:off x="9724768" y="252575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B90DA309-3326-0689-09A2-F17766D62488}"/>
              </a:ext>
            </a:extLst>
          </p:cNvPr>
          <p:cNvSpPr txBox="1"/>
          <p:nvPr/>
        </p:nvSpPr>
        <p:spPr bwMode="auto">
          <a:xfrm>
            <a:off x="9724984" y="2656837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70FD8F52-CE2E-F265-42D4-87A02834A63B}"/>
              </a:ext>
            </a:extLst>
          </p:cNvPr>
          <p:cNvCxnSpPr/>
          <p:nvPr/>
        </p:nvCxnSpPr>
        <p:spPr>
          <a:xfrm flipH="1">
            <a:off x="8367317" y="2465888"/>
            <a:ext cx="207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90398CE-0C95-703B-0D63-234CF37B2E08}"/>
              </a:ext>
            </a:extLst>
          </p:cNvPr>
          <p:cNvSpPr txBox="1"/>
          <p:nvPr/>
        </p:nvSpPr>
        <p:spPr bwMode="auto">
          <a:xfrm>
            <a:off x="11456088" y="2006731"/>
            <a:ext cx="3706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A59BA46-6622-D02A-CA06-1D4FA9905694}"/>
              </a:ext>
            </a:extLst>
          </p:cNvPr>
          <p:cNvSpPr txBox="1"/>
          <p:nvPr/>
        </p:nvSpPr>
        <p:spPr bwMode="auto">
          <a:xfrm>
            <a:off x="11634736" y="2329441"/>
            <a:ext cx="3770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446E76E3-D5A8-D98C-58D5-75E682E6D148}"/>
              </a:ext>
            </a:extLst>
          </p:cNvPr>
          <p:cNvSpPr txBox="1"/>
          <p:nvPr/>
        </p:nvSpPr>
        <p:spPr bwMode="auto">
          <a:xfrm>
            <a:off x="11391719" y="2197427"/>
            <a:ext cx="3706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F63AF56-9180-A3EE-F329-DFEE3CC901B0}"/>
              </a:ext>
            </a:extLst>
          </p:cNvPr>
          <p:cNvSpPr txBox="1"/>
          <p:nvPr/>
        </p:nvSpPr>
        <p:spPr bwMode="auto">
          <a:xfrm>
            <a:off x="11716484" y="2496676"/>
            <a:ext cx="3770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87933B33-472E-E1E8-48EA-C5F30EEC8FBB}"/>
              </a:ext>
            </a:extLst>
          </p:cNvPr>
          <p:cNvSpPr txBox="1"/>
          <p:nvPr/>
        </p:nvSpPr>
        <p:spPr bwMode="auto">
          <a:xfrm>
            <a:off x="11702863" y="2670986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2315A0BE-668B-F215-C84E-68D36F8F6ADE}"/>
              </a:ext>
            </a:extLst>
          </p:cNvPr>
          <p:cNvCxnSpPr>
            <a:cxnSpLocks/>
          </p:cNvCxnSpPr>
          <p:nvPr/>
        </p:nvCxnSpPr>
        <p:spPr>
          <a:xfrm flipH="1">
            <a:off x="3301463" y="4421717"/>
            <a:ext cx="2421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extLst>
              <a:ext uri="{FF2B5EF4-FFF2-40B4-BE49-F238E27FC236}">
                <a16:creationId xmlns:a16="http://schemas.microsoft.com/office/drawing/2014/main" id="{E59C515B-FD17-FFB3-0749-C83DE1F18FB3}"/>
              </a:ext>
            </a:extLst>
          </p:cNvPr>
          <p:cNvSpPr txBox="1"/>
          <p:nvPr/>
        </p:nvSpPr>
        <p:spPr bwMode="auto">
          <a:xfrm>
            <a:off x="3505950" y="4294748"/>
            <a:ext cx="126028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18-24 ans : 81% </a:t>
            </a: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(S-)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DC7B2001-7336-705C-844F-96266938CAA3}"/>
              </a:ext>
            </a:extLst>
          </p:cNvPr>
          <p:cNvSpPr txBox="1"/>
          <p:nvPr/>
        </p:nvSpPr>
        <p:spPr bwMode="auto">
          <a:xfrm>
            <a:off x="5872314" y="2528102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97%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34A5C6D8-95B1-E397-B73B-AB31625B4299}"/>
              </a:ext>
            </a:extLst>
          </p:cNvPr>
          <p:cNvSpPr txBox="1"/>
          <p:nvPr/>
        </p:nvSpPr>
        <p:spPr bwMode="auto">
          <a:xfrm>
            <a:off x="5872314" y="2973770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96%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1D60F93-82A8-97E0-00E7-DB8B20A05DA0}"/>
              </a:ext>
            </a:extLst>
          </p:cNvPr>
          <p:cNvSpPr txBox="1"/>
          <p:nvPr/>
        </p:nvSpPr>
        <p:spPr bwMode="auto">
          <a:xfrm>
            <a:off x="5872314" y="3320863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93%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8CF640C3-B6D6-5577-FEEF-C478D39AA0E2}"/>
              </a:ext>
            </a:extLst>
          </p:cNvPr>
          <p:cNvSpPr txBox="1"/>
          <p:nvPr/>
        </p:nvSpPr>
        <p:spPr bwMode="auto">
          <a:xfrm>
            <a:off x="5872314" y="3683818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91%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1EA7C41-1A22-CDC5-BF90-50D0A719551E}"/>
              </a:ext>
            </a:extLst>
          </p:cNvPr>
          <p:cNvSpPr txBox="1"/>
          <p:nvPr/>
        </p:nvSpPr>
        <p:spPr bwMode="auto">
          <a:xfrm>
            <a:off x="5872314" y="4070244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91%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5F3B8C9-D08E-E01A-E2E9-AF7E619AF721}"/>
              </a:ext>
            </a:extLst>
          </p:cNvPr>
          <p:cNvSpPr txBox="1"/>
          <p:nvPr/>
        </p:nvSpPr>
        <p:spPr bwMode="auto">
          <a:xfrm>
            <a:off x="5872314" y="4444343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89%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497A4FB-7815-3A64-C445-F081490159EF}"/>
              </a:ext>
            </a:extLst>
          </p:cNvPr>
          <p:cNvSpPr txBox="1"/>
          <p:nvPr/>
        </p:nvSpPr>
        <p:spPr bwMode="auto">
          <a:xfrm>
            <a:off x="5872314" y="4824464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88%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B4BD246-8CDC-1C96-D80A-3563FEE79A56}"/>
              </a:ext>
            </a:extLst>
          </p:cNvPr>
          <p:cNvSpPr txBox="1"/>
          <p:nvPr/>
        </p:nvSpPr>
        <p:spPr bwMode="auto">
          <a:xfrm>
            <a:off x="5872314" y="5213407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87%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E42341C-83EE-904B-987B-599C6FFE18A0}"/>
              </a:ext>
            </a:extLst>
          </p:cNvPr>
          <p:cNvSpPr txBox="1"/>
          <p:nvPr/>
        </p:nvSpPr>
        <p:spPr bwMode="auto">
          <a:xfrm>
            <a:off x="5872314" y="5651405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66%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5427DC24-7ECE-E86E-2B78-6DFB761DB19A}"/>
              </a:ext>
            </a:extLst>
          </p:cNvPr>
          <p:cNvSpPr txBox="1"/>
          <p:nvPr/>
        </p:nvSpPr>
        <p:spPr bwMode="auto">
          <a:xfrm>
            <a:off x="5872314" y="6012276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47%</a:t>
            </a:r>
          </a:p>
        </p:txBody>
      </p:sp>
      <p:graphicFrame>
        <p:nvGraphicFramePr>
          <p:cNvPr id="142" name="Graphique 141">
            <a:extLst>
              <a:ext uri="{FF2B5EF4-FFF2-40B4-BE49-F238E27FC236}">
                <a16:creationId xmlns:a16="http://schemas.microsoft.com/office/drawing/2014/main" id="{2CB57200-ADBB-397E-B57E-803E3E7C4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506492"/>
              </p:ext>
            </p:extLst>
          </p:nvPr>
        </p:nvGraphicFramePr>
        <p:xfrm>
          <a:off x="1179529" y="2006731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3" name="ZoneTexte 142">
            <a:extLst>
              <a:ext uri="{FF2B5EF4-FFF2-40B4-BE49-F238E27FC236}">
                <a16:creationId xmlns:a16="http://schemas.microsoft.com/office/drawing/2014/main" id="{46E045A5-6759-58D5-7729-767A55CA6EEC}"/>
              </a:ext>
            </a:extLst>
          </p:cNvPr>
          <p:cNvSpPr txBox="1"/>
          <p:nvPr/>
        </p:nvSpPr>
        <p:spPr bwMode="auto">
          <a:xfrm>
            <a:off x="1708886" y="2016158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67A12A53-8451-728F-8429-D7BD0912A6BA}"/>
              </a:ext>
            </a:extLst>
          </p:cNvPr>
          <p:cNvSpPr txBox="1"/>
          <p:nvPr/>
        </p:nvSpPr>
        <p:spPr bwMode="auto">
          <a:xfrm>
            <a:off x="1701070" y="2206465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7542E5C9-58B6-CA05-878E-7E8BA4A39732}"/>
              </a:ext>
            </a:extLst>
          </p:cNvPr>
          <p:cNvSpPr txBox="1"/>
          <p:nvPr/>
        </p:nvSpPr>
        <p:spPr bwMode="auto">
          <a:xfrm>
            <a:off x="1707481" y="2386632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AB6B7BCF-D186-E3F9-85F6-4C64064BA675}"/>
              </a:ext>
            </a:extLst>
          </p:cNvPr>
          <p:cNvSpPr txBox="1"/>
          <p:nvPr/>
        </p:nvSpPr>
        <p:spPr bwMode="auto">
          <a:xfrm>
            <a:off x="1694658" y="2543912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1722B9E3-4C85-08F1-20DE-4F4C2A9D355E}"/>
              </a:ext>
            </a:extLst>
          </p:cNvPr>
          <p:cNvSpPr txBox="1"/>
          <p:nvPr/>
        </p:nvSpPr>
        <p:spPr bwMode="auto">
          <a:xfrm>
            <a:off x="1696261" y="2704245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3CE776CB-A761-ACC2-BB18-5CF07436CE60}"/>
              </a:ext>
            </a:extLst>
          </p:cNvPr>
          <p:cNvSpPr txBox="1"/>
          <p:nvPr/>
        </p:nvSpPr>
        <p:spPr bwMode="auto">
          <a:xfrm>
            <a:off x="2756601" y="2016010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ACB03F6F-6FF4-641C-E42E-8C753B1D3F04}"/>
              </a:ext>
            </a:extLst>
          </p:cNvPr>
          <p:cNvSpPr txBox="1"/>
          <p:nvPr/>
        </p:nvSpPr>
        <p:spPr bwMode="auto">
          <a:xfrm>
            <a:off x="2938344" y="2357556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A0534C0C-8F5B-B7A9-AC2B-7BC3F50DF77F}"/>
              </a:ext>
            </a:extLst>
          </p:cNvPr>
          <p:cNvSpPr txBox="1"/>
          <p:nvPr/>
        </p:nvSpPr>
        <p:spPr bwMode="auto">
          <a:xfrm>
            <a:off x="3000829" y="2186783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36FD7A8C-7457-9D6F-0FBB-2930CFB3F8D5}"/>
              </a:ext>
            </a:extLst>
          </p:cNvPr>
          <p:cNvSpPr txBox="1"/>
          <p:nvPr/>
        </p:nvSpPr>
        <p:spPr bwMode="auto">
          <a:xfrm>
            <a:off x="2982616" y="2597581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B7C92360-BB6C-C546-ABDC-F1CDF0B338F2}"/>
              </a:ext>
            </a:extLst>
          </p:cNvPr>
          <p:cNvSpPr txBox="1"/>
          <p:nvPr/>
        </p:nvSpPr>
        <p:spPr bwMode="auto">
          <a:xfrm>
            <a:off x="3113649" y="2754113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65" name="Graphique 164">
            <a:extLst>
              <a:ext uri="{FF2B5EF4-FFF2-40B4-BE49-F238E27FC236}">
                <a16:creationId xmlns:a16="http://schemas.microsoft.com/office/drawing/2014/main" id="{727EC55A-8BEE-9312-92C9-2BF3B328D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176744"/>
              </p:ext>
            </p:extLst>
          </p:nvPr>
        </p:nvGraphicFramePr>
        <p:xfrm>
          <a:off x="9907823" y="4973953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6" name="ZoneTexte 165">
            <a:extLst>
              <a:ext uri="{FF2B5EF4-FFF2-40B4-BE49-F238E27FC236}">
                <a16:creationId xmlns:a16="http://schemas.microsoft.com/office/drawing/2014/main" id="{775D9123-AB4D-BF5E-AE8C-2D09DEC152CC}"/>
              </a:ext>
            </a:extLst>
          </p:cNvPr>
          <p:cNvSpPr txBox="1"/>
          <p:nvPr/>
        </p:nvSpPr>
        <p:spPr bwMode="auto">
          <a:xfrm>
            <a:off x="10444001" y="503627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A3468DFA-7DCF-E545-776D-5DE4281E2C91}"/>
              </a:ext>
            </a:extLst>
          </p:cNvPr>
          <p:cNvSpPr txBox="1"/>
          <p:nvPr/>
        </p:nvSpPr>
        <p:spPr bwMode="auto">
          <a:xfrm>
            <a:off x="10436185" y="5226582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EC677D92-3B76-ECCD-575B-61B5E30C7C69}"/>
              </a:ext>
            </a:extLst>
          </p:cNvPr>
          <p:cNvSpPr txBox="1"/>
          <p:nvPr/>
        </p:nvSpPr>
        <p:spPr bwMode="auto">
          <a:xfrm>
            <a:off x="10442596" y="5406749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3DEF14EB-8BE4-A077-5F3E-59EFB1FB80F2}"/>
              </a:ext>
            </a:extLst>
          </p:cNvPr>
          <p:cNvSpPr txBox="1"/>
          <p:nvPr/>
        </p:nvSpPr>
        <p:spPr bwMode="auto">
          <a:xfrm>
            <a:off x="10429773" y="5564029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187FCE82-6315-16FC-C1CC-ABF8954EC6BB}"/>
              </a:ext>
            </a:extLst>
          </p:cNvPr>
          <p:cNvSpPr txBox="1"/>
          <p:nvPr/>
        </p:nvSpPr>
        <p:spPr bwMode="auto">
          <a:xfrm>
            <a:off x="10431376" y="5724362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53709AF8-81C0-DEE4-9AEB-ED7A30F30EBD}"/>
              </a:ext>
            </a:extLst>
          </p:cNvPr>
          <p:cNvSpPr txBox="1"/>
          <p:nvPr/>
        </p:nvSpPr>
        <p:spPr bwMode="auto">
          <a:xfrm>
            <a:off x="11354424" y="5055257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57BEA651-B900-427D-E561-831C3DA2EC32}"/>
              </a:ext>
            </a:extLst>
          </p:cNvPr>
          <p:cNvSpPr txBox="1"/>
          <p:nvPr/>
        </p:nvSpPr>
        <p:spPr bwMode="auto">
          <a:xfrm>
            <a:off x="11410863" y="5226312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ACAFEEDB-7B75-D183-9994-70CB0D74BC89}"/>
              </a:ext>
            </a:extLst>
          </p:cNvPr>
          <p:cNvSpPr txBox="1"/>
          <p:nvPr/>
        </p:nvSpPr>
        <p:spPr bwMode="auto">
          <a:xfrm>
            <a:off x="11525769" y="5568843"/>
            <a:ext cx="3770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8B2D810D-568A-6857-A4CD-88137C3FF8E5}"/>
              </a:ext>
            </a:extLst>
          </p:cNvPr>
          <p:cNvSpPr txBox="1"/>
          <p:nvPr/>
        </p:nvSpPr>
        <p:spPr bwMode="auto">
          <a:xfrm>
            <a:off x="11448948" y="5401049"/>
            <a:ext cx="3097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5BEE5D34-7EF4-1B15-C7E0-892EAF326677}"/>
              </a:ext>
            </a:extLst>
          </p:cNvPr>
          <p:cNvSpPr txBox="1"/>
          <p:nvPr/>
        </p:nvSpPr>
        <p:spPr bwMode="auto">
          <a:xfrm>
            <a:off x="11390772" y="5749438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3BCF78BA-A1F9-878E-0E60-B6B074970AE8}"/>
              </a:ext>
            </a:extLst>
          </p:cNvPr>
          <p:cNvCxnSpPr/>
          <p:nvPr/>
        </p:nvCxnSpPr>
        <p:spPr>
          <a:xfrm flipH="1">
            <a:off x="4732987" y="4418854"/>
            <a:ext cx="304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347482DA-7419-8A8A-AD39-14417A0A93B8}"/>
              </a:ext>
            </a:extLst>
          </p:cNvPr>
          <p:cNvCxnSpPr>
            <a:cxnSpLocks/>
          </p:cNvCxnSpPr>
          <p:nvPr/>
        </p:nvCxnSpPr>
        <p:spPr>
          <a:xfrm flipH="1">
            <a:off x="3443794" y="2871119"/>
            <a:ext cx="142538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" name="Graphique 211">
            <a:extLst>
              <a:ext uri="{FF2B5EF4-FFF2-40B4-BE49-F238E27FC236}">
                <a16:creationId xmlns:a16="http://schemas.microsoft.com/office/drawing/2014/main" id="{D8E255C1-65D5-7ABF-F0AF-6E32A6AC0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731366"/>
              </p:ext>
            </p:extLst>
          </p:nvPr>
        </p:nvGraphicFramePr>
        <p:xfrm>
          <a:off x="8570606" y="3818722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3" name="ZoneTexte 212">
            <a:extLst>
              <a:ext uri="{FF2B5EF4-FFF2-40B4-BE49-F238E27FC236}">
                <a16:creationId xmlns:a16="http://schemas.microsoft.com/office/drawing/2014/main" id="{2A8AC0E5-95CE-24F2-1C48-27ABF8D5F320}"/>
              </a:ext>
            </a:extLst>
          </p:cNvPr>
          <p:cNvSpPr txBox="1"/>
          <p:nvPr/>
        </p:nvSpPr>
        <p:spPr bwMode="auto">
          <a:xfrm>
            <a:off x="9097383" y="3835391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1EAF494E-6DC6-66CE-FE53-A69134025F1A}"/>
              </a:ext>
            </a:extLst>
          </p:cNvPr>
          <p:cNvSpPr txBox="1"/>
          <p:nvPr/>
        </p:nvSpPr>
        <p:spPr bwMode="auto">
          <a:xfrm>
            <a:off x="9092147" y="4018456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0EE190D5-40EF-B6E1-6991-AF5187FE4832}"/>
              </a:ext>
            </a:extLst>
          </p:cNvPr>
          <p:cNvSpPr txBox="1"/>
          <p:nvPr/>
        </p:nvSpPr>
        <p:spPr bwMode="auto">
          <a:xfrm>
            <a:off x="9098558" y="419862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53327536-076C-B70D-109C-92F019C149F4}"/>
              </a:ext>
            </a:extLst>
          </p:cNvPr>
          <p:cNvSpPr txBox="1"/>
          <p:nvPr/>
        </p:nvSpPr>
        <p:spPr bwMode="auto">
          <a:xfrm>
            <a:off x="9085735" y="4355903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2BC5E384-4508-4364-E0DA-F2785DC55DCD}"/>
              </a:ext>
            </a:extLst>
          </p:cNvPr>
          <p:cNvSpPr txBox="1"/>
          <p:nvPr/>
        </p:nvSpPr>
        <p:spPr bwMode="auto">
          <a:xfrm>
            <a:off x="9087338" y="4516236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687D2B6C-F8B6-B3A2-E33A-897FC00711A6}"/>
              </a:ext>
            </a:extLst>
          </p:cNvPr>
          <p:cNvSpPr txBox="1"/>
          <p:nvPr/>
        </p:nvSpPr>
        <p:spPr bwMode="auto">
          <a:xfrm>
            <a:off x="10238233" y="3873175"/>
            <a:ext cx="37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8F9C2459-F852-1ECD-998F-8E644EB77797}"/>
              </a:ext>
            </a:extLst>
          </p:cNvPr>
          <p:cNvSpPr txBox="1"/>
          <p:nvPr/>
        </p:nvSpPr>
        <p:spPr bwMode="auto">
          <a:xfrm>
            <a:off x="10448977" y="4223359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F5461C5F-F935-B75A-46FD-A4D793D0C592}"/>
              </a:ext>
            </a:extLst>
          </p:cNvPr>
          <p:cNvSpPr txBox="1"/>
          <p:nvPr/>
        </p:nvSpPr>
        <p:spPr bwMode="auto">
          <a:xfrm>
            <a:off x="10382508" y="4024932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EB968EA9-77F4-5E0A-FA56-BD838D65D47D}"/>
              </a:ext>
            </a:extLst>
          </p:cNvPr>
          <p:cNvSpPr txBox="1"/>
          <p:nvPr/>
        </p:nvSpPr>
        <p:spPr bwMode="auto">
          <a:xfrm>
            <a:off x="10467171" y="4411162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D3B5CF33-908F-14CE-552B-C8EFC53E309C}"/>
              </a:ext>
            </a:extLst>
          </p:cNvPr>
          <p:cNvSpPr txBox="1"/>
          <p:nvPr/>
        </p:nvSpPr>
        <p:spPr bwMode="auto">
          <a:xfrm>
            <a:off x="10531587" y="4593604"/>
            <a:ext cx="4347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226" name="Graphique 225">
            <a:extLst>
              <a:ext uri="{FF2B5EF4-FFF2-40B4-BE49-F238E27FC236}">
                <a16:creationId xmlns:a16="http://schemas.microsoft.com/office/drawing/2014/main" id="{761E0A83-5A4E-0A5D-514E-99551EBB2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284494"/>
              </p:ext>
            </p:extLst>
          </p:nvPr>
        </p:nvGraphicFramePr>
        <p:xfrm>
          <a:off x="7907194" y="2955459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7" name="ZoneTexte 226">
            <a:extLst>
              <a:ext uri="{FF2B5EF4-FFF2-40B4-BE49-F238E27FC236}">
                <a16:creationId xmlns:a16="http://schemas.microsoft.com/office/drawing/2014/main" id="{51218E7F-1E34-F678-DA67-EF22494CDFA4}"/>
              </a:ext>
            </a:extLst>
          </p:cNvPr>
          <p:cNvSpPr txBox="1"/>
          <p:nvPr/>
        </p:nvSpPr>
        <p:spPr bwMode="auto">
          <a:xfrm>
            <a:off x="8436551" y="296488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BB4F5523-CD4B-FAE3-709C-05220B9DF8A3}"/>
              </a:ext>
            </a:extLst>
          </p:cNvPr>
          <p:cNvSpPr txBox="1"/>
          <p:nvPr/>
        </p:nvSpPr>
        <p:spPr bwMode="auto">
          <a:xfrm>
            <a:off x="8428735" y="315519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2C20280A-C5F6-EAE5-8A12-AB59793FFC20}"/>
              </a:ext>
            </a:extLst>
          </p:cNvPr>
          <p:cNvSpPr txBox="1"/>
          <p:nvPr/>
        </p:nvSpPr>
        <p:spPr bwMode="auto">
          <a:xfrm>
            <a:off x="8435146" y="3335360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6AA0C22D-A8B1-C345-BDF8-DD8B2025BCD4}"/>
              </a:ext>
            </a:extLst>
          </p:cNvPr>
          <p:cNvSpPr txBox="1"/>
          <p:nvPr/>
        </p:nvSpPr>
        <p:spPr bwMode="auto">
          <a:xfrm>
            <a:off x="8422323" y="349264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FB117B06-2C10-203A-C71C-110343ADD75D}"/>
              </a:ext>
            </a:extLst>
          </p:cNvPr>
          <p:cNvSpPr txBox="1"/>
          <p:nvPr/>
        </p:nvSpPr>
        <p:spPr bwMode="auto">
          <a:xfrm>
            <a:off x="8423926" y="3652973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CCD4967B-3325-09B2-D3A6-F8F7799DC7C6}"/>
              </a:ext>
            </a:extLst>
          </p:cNvPr>
          <p:cNvSpPr txBox="1"/>
          <p:nvPr/>
        </p:nvSpPr>
        <p:spPr bwMode="auto">
          <a:xfrm>
            <a:off x="9128267" y="2983343"/>
            <a:ext cx="3706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054F9013-CAC0-057F-1BBC-44D9AF88ADB2}"/>
              </a:ext>
            </a:extLst>
          </p:cNvPr>
          <p:cNvSpPr txBox="1"/>
          <p:nvPr/>
        </p:nvSpPr>
        <p:spPr bwMode="auto">
          <a:xfrm>
            <a:off x="9367568" y="3323933"/>
            <a:ext cx="3097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4" name="ZoneTexte 233">
            <a:extLst>
              <a:ext uri="{FF2B5EF4-FFF2-40B4-BE49-F238E27FC236}">
                <a16:creationId xmlns:a16="http://schemas.microsoft.com/office/drawing/2014/main" id="{6FDFB794-3F16-CB66-6BCE-8656A2F9724E}"/>
              </a:ext>
            </a:extLst>
          </p:cNvPr>
          <p:cNvSpPr txBox="1"/>
          <p:nvPr/>
        </p:nvSpPr>
        <p:spPr bwMode="auto">
          <a:xfrm>
            <a:off x="9311558" y="3154710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5" name="ZoneTexte 234">
            <a:extLst>
              <a:ext uri="{FF2B5EF4-FFF2-40B4-BE49-F238E27FC236}">
                <a16:creationId xmlns:a16="http://schemas.microsoft.com/office/drawing/2014/main" id="{E9624AE2-AB92-E8C9-239A-8306797147D6}"/>
              </a:ext>
            </a:extLst>
          </p:cNvPr>
          <p:cNvSpPr txBox="1"/>
          <p:nvPr/>
        </p:nvSpPr>
        <p:spPr bwMode="auto">
          <a:xfrm>
            <a:off x="9380930" y="3508782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6" name="ZoneTexte 235">
            <a:extLst>
              <a:ext uri="{FF2B5EF4-FFF2-40B4-BE49-F238E27FC236}">
                <a16:creationId xmlns:a16="http://schemas.microsoft.com/office/drawing/2014/main" id="{F7644253-10FE-F978-6198-E9C48B65A3ED}"/>
              </a:ext>
            </a:extLst>
          </p:cNvPr>
          <p:cNvSpPr txBox="1"/>
          <p:nvPr/>
        </p:nvSpPr>
        <p:spPr bwMode="auto">
          <a:xfrm>
            <a:off x="9540415" y="3655635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052F07F2-F456-0EF3-5B64-914F62442F12}"/>
              </a:ext>
            </a:extLst>
          </p:cNvPr>
          <p:cNvSpPr txBox="1"/>
          <p:nvPr/>
        </p:nvSpPr>
        <p:spPr bwMode="auto">
          <a:xfrm>
            <a:off x="2557996" y="3371058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5C6CF1FA-C49A-44AE-6D59-4EF5AEF90879}"/>
              </a:ext>
            </a:extLst>
          </p:cNvPr>
          <p:cNvSpPr txBox="1"/>
          <p:nvPr/>
        </p:nvSpPr>
        <p:spPr bwMode="auto">
          <a:xfrm>
            <a:off x="2564407" y="3551225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34AA7179-30DD-C865-BCED-F758DCC3FE5C}"/>
              </a:ext>
            </a:extLst>
          </p:cNvPr>
          <p:cNvSpPr txBox="1"/>
          <p:nvPr/>
        </p:nvSpPr>
        <p:spPr bwMode="auto">
          <a:xfrm>
            <a:off x="2551584" y="3708505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3910A0B9-AFD1-E354-5618-47D037132865}"/>
              </a:ext>
            </a:extLst>
          </p:cNvPr>
          <p:cNvSpPr txBox="1"/>
          <p:nvPr/>
        </p:nvSpPr>
        <p:spPr bwMode="auto">
          <a:xfrm>
            <a:off x="2553187" y="3868838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D2F878CA-0F5D-DDF5-6A1E-4FFB35FAE560}"/>
              </a:ext>
            </a:extLst>
          </p:cNvPr>
          <p:cNvSpPr txBox="1"/>
          <p:nvPr/>
        </p:nvSpPr>
        <p:spPr bwMode="auto">
          <a:xfrm>
            <a:off x="3300805" y="3219545"/>
            <a:ext cx="4379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7FEB6360-BD51-1399-FAC0-A70BDE5DD032}"/>
              </a:ext>
            </a:extLst>
          </p:cNvPr>
          <p:cNvSpPr txBox="1"/>
          <p:nvPr/>
        </p:nvSpPr>
        <p:spPr bwMode="auto">
          <a:xfrm>
            <a:off x="3455555" y="3424664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C417279B-C590-28E2-A9F4-584414EBF544}"/>
              </a:ext>
            </a:extLst>
          </p:cNvPr>
          <p:cNvSpPr txBox="1"/>
          <p:nvPr/>
        </p:nvSpPr>
        <p:spPr bwMode="auto">
          <a:xfrm>
            <a:off x="3491357" y="3621042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A5472FBB-C420-E05A-AE5C-EB05766BDFD8}"/>
              </a:ext>
            </a:extLst>
          </p:cNvPr>
          <p:cNvSpPr txBox="1"/>
          <p:nvPr/>
        </p:nvSpPr>
        <p:spPr bwMode="auto">
          <a:xfrm>
            <a:off x="3558700" y="3778711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0" name="ZoneTexte 249">
            <a:extLst>
              <a:ext uri="{FF2B5EF4-FFF2-40B4-BE49-F238E27FC236}">
                <a16:creationId xmlns:a16="http://schemas.microsoft.com/office/drawing/2014/main" id="{465A0082-05E9-369E-5A97-F9C6A9BDB75F}"/>
              </a:ext>
            </a:extLst>
          </p:cNvPr>
          <p:cNvSpPr txBox="1"/>
          <p:nvPr/>
        </p:nvSpPr>
        <p:spPr bwMode="auto">
          <a:xfrm>
            <a:off x="3455555" y="3920399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1A44477F-42BE-B5CE-D671-96AA156C1CDA}"/>
              </a:ext>
            </a:extLst>
          </p:cNvPr>
          <p:cNvSpPr/>
          <p:nvPr/>
        </p:nvSpPr>
        <p:spPr>
          <a:xfrm>
            <a:off x="9960907" y="3141746"/>
            <a:ext cx="1087747" cy="20674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92%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E31A973-5358-E580-C4AF-2B42343F4828}"/>
              </a:ext>
            </a:extLst>
          </p:cNvPr>
          <p:cNvSpPr/>
          <p:nvPr/>
        </p:nvSpPr>
        <p:spPr>
          <a:xfrm>
            <a:off x="9953895" y="3376438"/>
            <a:ext cx="1105779" cy="20674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92% 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1841D3B6-08AF-5732-E458-F09BE1DE3D3E}"/>
              </a:ext>
            </a:extLst>
          </p:cNvPr>
          <p:cNvSpPr/>
          <p:nvPr/>
        </p:nvSpPr>
        <p:spPr>
          <a:xfrm>
            <a:off x="9945418" y="3619398"/>
            <a:ext cx="1115161" cy="20674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95% </a:t>
            </a:r>
          </a:p>
        </p:txBody>
      </p:sp>
      <p:sp>
        <p:nvSpPr>
          <p:cNvPr id="256" name="ZoneTexte 255">
            <a:extLst>
              <a:ext uri="{FF2B5EF4-FFF2-40B4-BE49-F238E27FC236}">
                <a16:creationId xmlns:a16="http://schemas.microsoft.com/office/drawing/2014/main" id="{102ECCFA-38A6-53D4-CE54-26B1FCBB0EA1}"/>
              </a:ext>
            </a:extLst>
          </p:cNvPr>
          <p:cNvSpPr txBox="1"/>
          <p:nvPr/>
        </p:nvSpPr>
        <p:spPr bwMode="auto">
          <a:xfrm>
            <a:off x="10307802" y="3067784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7" name="ZoneTexte 256">
            <a:extLst>
              <a:ext uri="{FF2B5EF4-FFF2-40B4-BE49-F238E27FC236}">
                <a16:creationId xmlns:a16="http://schemas.microsoft.com/office/drawing/2014/main" id="{CAA0EA60-1BFE-71D2-2B5E-F955637B8B32}"/>
              </a:ext>
            </a:extLst>
          </p:cNvPr>
          <p:cNvSpPr txBox="1"/>
          <p:nvPr/>
        </p:nvSpPr>
        <p:spPr bwMode="auto">
          <a:xfrm>
            <a:off x="10309413" y="3333507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8" name="ZoneTexte 257">
            <a:extLst>
              <a:ext uri="{FF2B5EF4-FFF2-40B4-BE49-F238E27FC236}">
                <a16:creationId xmlns:a16="http://schemas.microsoft.com/office/drawing/2014/main" id="{05F5C5C5-6156-FE86-514D-9F568E9122EE}"/>
              </a:ext>
            </a:extLst>
          </p:cNvPr>
          <p:cNvSpPr txBox="1"/>
          <p:nvPr/>
        </p:nvSpPr>
        <p:spPr bwMode="auto">
          <a:xfrm>
            <a:off x="10400667" y="3541955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9" name="ZoneTexte 258">
            <a:extLst>
              <a:ext uri="{FF2B5EF4-FFF2-40B4-BE49-F238E27FC236}">
                <a16:creationId xmlns:a16="http://schemas.microsoft.com/office/drawing/2014/main" id="{13FED813-5F62-1DAD-27A4-E8FC003414FF}"/>
              </a:ext>
            </a:extLst>
          </p:cNvPr>
          <p:cNvSpPr txBox="1"/>
          <p:nvPr/>
        </p:nvSpPr>
        <p:spPr bwMode="auto">
          <a:xfrm>
            <a:off x="10749207" y="3081269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0" name="ZoneTexte 259">
            <a:extLst>
              <a:ext uri="{FF2B5EF4-FFF2-40B4-BE49-F238E27FC236}">
                <a16:creationId xmlns:a16="http://schemas.microsoft.com/office/drawing/2014/main" id="{09EB3E75-2E30-9FEF-3C6F-28508ACE1EF8}"/>
              </a:ext>
            </a:extLst>
          </p:cNvPr>
          <p:cNvSpPr txBox="1"/>
          <p:nvPr/>
        </p:nvSpPr>
        <p:spPr bwMode="auto">
          <a:xfrm>
            <a:off x="10718598" y="3306358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1" name="ZoneTexte 260">
            <a:extLst>
              <a:ext uri="{FF2B5EF4-FFF2-40B4-BE49-F238E27FC236}">
                <a16:creationId xmlns:a16="http://schemas.microsoft.com/office/drawing/2014/main" id="{94779B76-94CC-8EFF-00B6-F2A1A129650C}"/>
              </a:ext>
            </a:extLst>
          </p:cNvPr>
          <p:cNvSpPr txBox="1"/>
          <p:nvPr/>
        </p:nvSpPr>
        <p:spPr bwMode="auto">
          <a:xfrm>
            <a:off x="10747672" y="3551524"/>
            <a:ext cx="312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4CA01C23-9740-FECF-FDEE-615B4CDE6A1C}"/>
              </a:ext>
            </a:extLst>
          </p:cNvPr>
          <p:cNvCxnSpPr/>
          <p:nvPr/>
        </p:nvCxnSpPr>
        <p:spPr>
          <a:xfrm flipH="1">
            <a:off x="8165901" y="4009006"/>
            <a:ext cx="404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C46B5C1-7F87-FC95-35C3-BDB3E94275B0}"/>
              </a:ext>
            </a:extLst>
          </p:cNvPr>
          <p:cNvSpPr/>
          <p:nvPr/>
        </p:nvSpPr>
        <p:spPr>
          <a:xfrm>
            <a:off x="8733270" y="5243275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68%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AF7DF31-544B-2304-41CB-8BCB704A3789}"/>
              </a:ext>
            </a:extLst>
          </p:cNvPr>
          <p:cNvSpPr/>
          <p:nvPr/>
        </p:nvSpPr>
        <p:spPr>
          <a:xfrm>
            <a:off x="8724710" y="5477967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68% 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C489A6F-7FBE-1DED-9151-C5C683062CC8}"/>
              </a:ext>
            </a:extLst>
          </p:cNvPr>
          <p:cNvSpPr/>
          <p:nvPr/>
        </p:nvSpPr>
        <p:spPr>
          <a:xfrm>
            <a:off x="8715426" y="5720927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63% </a:t>
            </a:r>
          </a:p>
        </p:txBody>
      </p:sp>
      <p:sp>
        <p:nvSpPr>
          <p:cNvPr id="266" name="ZoneTexte 265">
            <a:extLst>
              <a:ext uri="{FF2B5EF4-FFF2-40B4-BE49-F238E27FC236}">
                <a16:creationId xmlns:a16="http://schemas.microsoft.com/office/drawing/2014/main" id="{3C819650-07AB-7CF0-E9FA-4B8D607DDB4E}"/>
              </a:ext>
            </a:extLst>
          </p:cNvPr>
          <p:cNvSpPr txBox="1"/>
          <p:nvPr/>
        </p:nvSpPr>
        <p:spPr bwMode="auto">
          <a:xfrm>
            <a:off x="9088966" y="5172377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7" name="ZoneTexte 266">
            <a:extLst>
              <a:ext uri="{FF2B5EF4-FFF2-40B4-BE49-F238E27FC236}">
                <a16:creationId xmlns:a16="http://schemas.microsoft.com/office/drawing/2014/main" id="{9AFE5019-9E69-DC62-3A55-EA33CA26A44B}"/>
              </a:ext>
            </a:extLst>
          </p:cNvPr>
          <p:cNvSpPr txBox="1"/>
          <p:nvPr/>
        </p:nvSpPr>
        <p:spPr bwMode="auto">
          <a:xfrm>
            <a:off x="9108509" y="5435036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EB79D5B2-5113-F2C1-E9AE-28C37C629496}"/>
              </a:ext>
            </a:extLst>
          </p:cNvPr>
          <p:cNvSpPr txBox="1"/>
          <p:nvPr/>
        </p:nvSpPr>
        <p:spPr bwMode="auto">
          <a:xfrm>
            <a:off x="9199763" y="5643484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9" name="ZoneTexte 268">
            <a:extLst>
              <a:ext uri="{FF2B5EF4-FFF2-40B4-BE49-F238E27FC236}">
                <a16:creationId xmlns:a16="http://schemas.microsoft.com/office/drawing/2014/main" id="{3F365195-58D7-609A-7DE9-A62C53D025C9}"/>
              </a:ext>
            </a:extLst>
          </p:cNvPr>
          <p:cNvSpPr txBox="1"/>
          <p:nvPr/>
        </p:nvSpPr>
        <p:spPr bwMode="auto">
          <a:xfrm>
            <a:off x="9548303" y="5182798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70" name="ZoneTexte 269">
            <a:extLst>
              <a:ext uri="{FF2B5EF4-FFF2-40B4-BE49-F238E27FC236}">
                <a16:creationId xmlns:a16="http://schemas.microsoft.com/office/drawing/2014/main" id="{DBAB9881-655D-2FCD-A149-2109D7F1AAF9}"/>
              </a:ext>
            </a:extLst>
          </p:cNvPr>
          <p:cNvSpPr txBox="1"/>
          <p:nvPr/>
        </p:nvSpPr>
        <p:spPr bwMode="auto">
          <a:xfrm>
            <a:off x="9517694" y="5407887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71" name="ZoneTexte 270">
            <a:extLst>
              <a:ext uri="{FF2B5EF4-FFF2-40B4-BE49-F238E27FC236}">
                <a16:creationId xmlns:a16="http://schemas.microsoft.com/office/drawing/2014/main" id="{055EB9CC-9AC4-9921-E754-48B06C25081E}"/>
              </a:ext>
            </a:extLst>
          </p:cNvPr>
          <p:cNvSpPr txBox="1"/>
          <p:nvPr/>
        </p:nvSpPr>
        <p:spPr bwMode="auto">
          <a:xfrm>
            <a:off x="9546768" y="5653053"/>
            <a:ext cx="312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1011EC08-39B6-199B-1F30-1C05621C3CEA}"/>
              </a:ext>
            </a:extLst>
          </p:cNvPr>
          <p:cNvCxnSpPr>
            <a:cxnSpLocks/>
          </p:cNvCxnSpPr>
          <p:nvPr/>
        </p:nvCxnSpPr>
        <p:spPr>
          <a:xfrm flipH="1">
            <a:off x="7609961" y="3252529"/>
            <a:ext cx="304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9E537ED5-6176-E9F8-1797-71484299893A}"/>
              </a:ext>
            </a:extLst>
          </p:cNvPr>
          <p:cNvCxnSpPr>
            <a:cxnSpLocks/>
          </p:cNvCxnSpPr>
          <p:nvPr/>
        </p:nvCxnSpPr>
        <p:spPr>
          <a:xfrm flipH="1">
            <a:off x="3753808" y="3628862"/>
            <a:ext cx="107190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ZoneTexte 178">
            <a:extLst>
              <a:ext uri="{FF2B5EF4-FFF2-40B4-BE49-F238E27FC236}">
                <a16:creationId xmlns:a16="http://schemas.microsoft.com/office/drawing/2014/main" id="{62BD0A79-EFAE-51BF-A851-26CCD5369716}"/>
              </a:ext>
            </a:extLst>
          </p:cNvPr>
          <p:cNvSpPr txBox="1"/>
          <p:nvPr/>
        </p:nvSpPr>
        <p:spPr bwMode="auto">
          <a:xfrm>
            <a:off x="2300687" y="5057889"/>
            <a:ext cx="126028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18-24 ans : 81% </a:t>
            </a: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(S-)</a:t>
            </a: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97C1A7D0-6297-43E9-CED6-AFFEE3F9C32A}"/>
              </a:ext>
            </a:extLst>
          </p:cNvPr>
          <p:cNvCxnSpPr>
            <a:cxnSpLocks/>
          </p:cNvCxnSpPr>
          <p:nvPr/>
        </p:nvCxnSpPr>
        <p:spPr>
          <a:xfrm flipH="1">
            <a:off x="7981003" y="5550564"/>
            <a:ext cx="620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E3F6F581-76AF-9333-17C5-05ED7900724D}"/>
              </a:ext>
            </a:extLst>
          </p:cNvPr>
          <p:cNvCxnSpPr>
            <a:cxnSpLocks/>
          </p:cNvCxnSpPr>
          <p:nvPr/>
        </p:nvCxnSpPr>
        <p:spPr>
          <a:xfrm flipH="1">
            <a:off x="3778461" y="5929824"/>
            <a:ext cx="7321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BA00F6B-655C-3B5A-4095-F04DD4A45ACC}"/>
              </a:ext>
            </a:extLst>
          </p:cNvPr>
          <p:cNvSpPr/>
          <p:nvPr/>
        </p:nvSpPr>
        <p:spPr>
          <a:xfrm>
            <a:off x="1176538" y="2634427"/>
            <a:ext cx="2243988" cy="315056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4CCDCC8-7E5A-43AC-5379-5FBDB583E1DC}"/>
              </a:ext>
            </a:extLst>
          </p:cNvPr>
          <p:cNvSpPr/>
          <p:nvPr/>
        </p:nvSpPr>
        <p:spPr>
          <a:xfrm>
            <a:off x="2036455" y="3251297"/>
            <a:ext cx="1634836" cy="25201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2B0622A-D249-4D17-F345-D86FA6ED7531}"/>
              </a:ext>
            </a:extLst>
          </p:cNvPr>
          <p:cNvSpPr/>
          <p:nvPr/>
        </p:nvSpPr>
        <p:spPr>
          <a:xfrm>
            <a:off x="9787471" y="2067499"/>
            <a:ext cx="2039231" cy="315056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D776A59-F24D-0EAD-CF58-8CBA899D3E4A}"/>
              </a:ext>
            </a:extLst>
          </p:cNvPr>
          <p:cNvSpPr/>
          <p:nvPr/>
        </p:nvSpPr>
        <p:spPr>
          <a:xfrm>
            <a:off x="8611984" y="4629337"/>
            <a:ext cx="2343090" cy="188991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894A65F2-9998-3FDB-5FD1-CFBD12DD033E}"/>
              </a:ext>
            </a:extLst>
          </p:cNvPr>
          <p:cNvSpPr/>
          <p:nvPr/>
        </p:nvSpPr>
        <p:spPr>
          <a:xfrm>
            <a:off x="2076273" y="5457443"/>
            <a:ext cx="1850054" cy="19391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1321442-A169-DF30-F481-F886AC80AD58}"/>
              </a:ext>
            </a:extLst>
          </p:cNvPr>
          <p:cNvSpPr/>
          <p:nvPr/>
        </p:nvSpPr>
        <p:spPr>
          <a:xfrm>
            <a:off x="9306403" y="3762771"/>
            <a:ext cx="556162" cy="174478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68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EE81479-BA3B-4387-9917-939808DAF030}"/>
              </a:ext>
            </a:extLst>
          </p:cNvPr>
          <p:cNvSpPr/>
          <p:nvPr/>
        </p:nvSpPr>
        <p:spPr>
          <a:xfrm>
            <a:off x="3932272" y="1128882"/>
            <a:ext cx="216372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XXX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CF19238B-9D04-4277-B8EB-4613909FAA6A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3FBCD0-4349-448D-82F6-64AB1227583F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C. OPINION À PROPOS DES MÉTIERS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 2. DANS LES SOUS POPULATIONS</a:t>
            </a: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4B1BA58A-721F-4886-8C78-344FC7D43BFF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personnes qui considèrent le GA comme un chance sont plus en accord avec la majorité des items proposés à l'exception des métiers sans perspectives d'évolution, item plus souvent cité par les répondants qui voient le GA comme un fardeau.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8D2640-E824-8182-5690-E2C82A282643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Q5. Indiquez si vous êtes d’accord ou non avec chacune des affirmations suivantes concernant les métiers du grand âge (soin, accompagnement des personnes, direction et administration…)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671018-28EB-5CDE-20DD-3C01B6822AC0}"/>
              </a:ext>
            </a:extLst>
          </p:cNvPr>
          <p:cNvSpPr txBox="1"/>
          <p:nvPr/>
        </p:nvSpPr>
        <p:spPr bwMode="auto">
          <a:xfrm>
            <a:off x="1019175" y="1813630"/>
            <a:ext cx="4426640" cy="253916"/>
          </a:xfrm>
          <a:prstGeom prst="rect">
            <a:avLst/>
          </a:prstGeom>
          <a:solidFill>
            <a:srgbClr val="089992"/>
          </a:solidFill>
          <a:ln w="9525" algn="ctr">
            <a:solidFill>
              <a:srgbClr val="08999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  <a:latin typeface="Calibri Light" panose="020F0302020204030204" pitchFamily="34" charset="0"/>
              </a:rPr>
              <a:t>TOTAL D'ACCORD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83F949D-9C65-4DAD-C765-53487F5D2FE1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39A0C495-5A19-824F-25CC-E43C2EB0F47B}"/>
              </a:ext>
            </a:extLst>
          </p:cNvPr>
          <p:cNvSpPr txBox="1"/>
          <p:nvPr/>
        </p:nvSpPr>
        <p:spPr bwMode="auto">
          <a:xfrm>
            <a:off x="1019175" y="2120088"/>
            <a:ext cx="52178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qui demandent des qualités humaines particulières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qui ont du sens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insuffisamment rémunérés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usants et épuisants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mal considérés, mal reconnus par la société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de vocation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mal considérés au sein du secteur de la santé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qui demandent des compétences techniques particulières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sans grandes perspectives d’évolution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tx2"/>
                </a:solidFill>
              </a:rPr>
              <a:t>Ce sont des métiers de service comme les autres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DC7B2001-7336-705C-844F-96266938CAA3}"/>
              </a:ext>
            </a:extLst>
          </p:cNvPr>
          <p:cNvSpPr txBox="1"/>
          <p:nvPr/>
        </p:nvSpPr>
        <p:spPr bwMode="auto">
          <a:xfrm>
            <a:off x="5490106" y="2137959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97%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34A5C6D8-95B1-E397-B73B-AB31625B4299}"/>
              </a:ext>
            </a:extLst>
          </p:cNvPr>
          <p:cNvSpPr txBox="1"/>
          <p:nvPr/>
        </p:nvSpPr>
        <p:spPr bwMode="auto">
          <a:xfrm>
            <a:off x="3289645" y="2525165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96%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1D60F93-82A8-97E0-00E7-DB8B20A05DA0}"/>
              </a:ext>
            </a:extLst>
          </p:cNvPr>
          <p:cNvSpPr txBox="1"/>
          <p:nvPr/>
        </p:nvSpPr>
        <p:spPr bwMode="auto">
          <a:xfrm>
            <a:off x="4061639" y="2921062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93%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8CF640C3-B6D6-5577-FEEF-C478D39AA0E2}"/>
              </a:ext>
            </a:extLst>
          </p:cNvPr>
          <p:cNvSpPr txBox="1"/>
          <p:nvPr/>
        </p:nvSpPr>
        <p:spPr bwMode="auto">
          <a:xfrm>
            <a:off x="3532524" y="3311929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91%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1EA7C41-1A22-CDC5-BF90-50D0A719551E}"/>
              </a:ext>
            </a:extLst>
          </p:cNvPr>
          <p:cNvSpPr txBox="1"/>
          <p:nvPr/>
        </p:nvSpPr>
        <p:spPr bwMode="auto">
          <a:xfrm>
            <a:off x="5042711" y="3686280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91%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5F3B8C9-D08E-E01A-E2E9-AF7E619AF721}"/>
              </a:ext>
            </a:extLst>
          </p:cNvPr>
          <p:cNvSpPr txBox="1"/>
          <p:nvPr/>
        </p:nvSpPr>
        <p:spPr bwMode="auto">
          <a:xfrm>
            <a:off x="3046908" y="4074871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89%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497A4FB-7815-3A64-C445-F081490159EF}"/>
              </a:ext>
            </a:extLst>
          </p:cNvPr>
          <p:cNvSpPr txBox="1"/>
          <p:nvPr/>
        </p:nvSpPr>
        <p:spPr bwMode="auto">
          <a:xfrm>
            <a:off x="5153021" y="4445163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88%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B4BD246-8CDC-1C96-D80A-3563FEE79A56}"/>
              </a:ext>
            </a:extLst>
          </p:cNvPr>
          <p:cNvSpPr txBox="1"/>
          <p:nvPr/>
        </p:nvSpPr>
        <p:spPr bwMode="auto">
          <a:xfrm>
            <a:off x="5905686" y="4848968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87%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E42341C-83EE-904B-987B-599C6FFE18A0}"/>
              </a:ext>
            </a:extLst>
          </p:cNvPr>
          <p:cNvSpPr txBox="1"/>
          <p:nvPr/>
        </p:nvSpPr>
        <p:spPr bwMode="auto">
          <a:xfrm>
            <a:off x="4724698" y="5226165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66%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5427DC24-7ECE-E86E-2B78-6DFB761DB19A}"/>
              </a:ext>
            </a:extLst>
          </p:cNvPr>
          <p:cNvSpPr txBox="1"/>
          <p:nvPr/>
        </p:nvSpPr>
        <p:spPr bwMode="auto">
          <a:xfrm>
            <a:off x="4099740" y="5631652"/>
            <a:ext cx="4283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50" b="1">
                <a:solidFill>
                  <a:srgbClr val="95033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>
                <a:solidFill>
                  <a:srgbClr val="089992"/>
                </a:solidFill>
              </a:rPr>
              <a:t>47%</a:t>
            </a:r>
          </a:p>
        </p:txBody>
      </p: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CD67B5FB-BED3-E827-D23E-560CA1C4CAF9}"/>
              </a:ext>
            </a:extLst>
          </p:cNvPr>
          <p:cNvGrpSpPr/>
          <p:nvPr/>
        </p:nvGrpSpPr>
        <p:grpSpPr>
          <a:xfrm>
            <a:off x="6273573" y="2136584"/>
            <a:ext cx="1093197" cy="246221"/>
            <a:chOff x="2485531" y="6034464"/>
            <a:chExt cx="1093197" cy="246221"/>
          </a:xfrm>
        </p:grpSpPr>
        <p:pic>
          <p:nvPicPr>
            <p:cNvPr id="187" name="Graphique 186">
              <a:extLst>
                <a:ext uri="{FF2B5EF4-FFF2-40B4-BE49-F238E27FC236}">
                  <a16:creationId xmlns:a16="http://schemas.microsoft.com/office/drawing/2014/main" id="{3342A0A5-E550-2431-B9A9-178BB7AAA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188" name="Graphique 187">
              <a:extLst>
                <a:ext uri="{FF2B5EF4-FFF2-40B4-BE49-F238E27FC236}">
                  <a16:creationId xmlns:a16="http://schemas.microsoft.com/office/drawing/2014/main" id="{75BA1D60-5C93-524E-3270-2BA4F780B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C581CCBC-7DC3-61F1-7457-0C0026E9F54F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97%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95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D82338D1-D317-C1D7-6307-EA95088CE371}"/>
              </a:ext>
            </a:extLst>
          </p:cNvPr>
          <p:cNvCxnSpPr>
            <a:cxnSpLocks/>
          </p:cNvCxnSpPr>
          <p:nvPr/>
        </p:nvCxnSpPr>
        <p:spPr>
          <a:xfrm>
            <a:off x="5938308" y="2256634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A0C03E5D-48EB-2B59-8818-1B6D0F6DF78A}"/>
              </a:ext>
            </a:extLst>
          </p:cNvPr>
          <p:cNvGrpSpPr/>
          <p:nvPr/>
        </p:nvGrpSpPr>
        <p:grpSpPr>
          <a:xfrm>
            <a:off x="3893548" y="4074871"/>
            <a:ext cx="1093197" cy="246221"/>
            <a:chOff x="2485531" y="6034464"/>
            <a:chExt cx="1093197" cy="246221"/>
          </a:xfrm>
        </p:grpSpPr>
        <p:pic>
          <p:nvPicPr>
            <p:cNvPr id="193" name="Graphique 192">
              <a:extLst>
                <a:ext uri="{FF2B5EF4-FFF2-40B4-BE49-F238E27FC236}">
                  <a16:creationId xmlns:a16="http://schemas.microsoft.com/office/drawing/2014/main" id="{68DAA3A3-56DE-278C-9A39-0EFE73E19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194" name="Graphique 193">
              <a:extLst>
                <a:ext uri="{FF2B5EF4-FFF2-40B4-BE49-F238E27FC236}">
                  <a16:creationId xmlns:a16="http://schemas.microsoft.com/office/drawing/2014/main" id="{3A9CAE57-EC08-EDD6-1A3F-7EBD4340F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946596A3-564A-130A-8F21-B41913F7DE53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89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84%</a:t>
              </a:r>
            </a:p>
          </p:txBody>
        </p:sp>
      </p:grp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2A44F928-B5FF-BB34-EC05-5F54A21D008A}"/>
              </a:ext>
            </a:extLst>
          </p:cNvPr>
          <p:cNvCxnSpPr>
            <a:cxnSpLocks/>
          </p:cNvCxnSpPr>
          <p:nvPr/>
        </p:nvCxnSpPr>
        <p:spPr>
          <a:xfrm>
            <a:off x="3558283" y="4194921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B27FAC76-8162-8BA8-36DE-7E7E20ADB4A9}"/>
              </a:ext>
            </a:extLst>
          </p:cNvPr>
          <p:cNvGrpSpPr/>
          <p:nvPr/>
        </p:nvGrpSpPr>
        <p:grpSpPr>
          <a:xfrm>
            <a:off x="6645048" y="4837758"/>
            <a:ext cx="1093197" cy="246221"/>
            <a:chOff x="2485531" y="6034464"/>
            <a:chExt cx="1093197" cy="246221"/>
          </a:xfrm>
        </p:grpSpPr>
        <p:pic>
          <p:nvPicPr>
            <p:cNvPr id="198" name="Graphique 197">
              <a:extLst>
                <a:ext uri="{FF2B5EF4-FFF2-40B4-BE49-F238E27FC236}">
                  <a16:creationId xmlns:a16="http://schemas.microsoft.com/office/drawing/2014/main" id="{0656A092-7415-5295-405A-B24DEE1DB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00" name="Graphique 199">
              <a:extLst>
                <a:ext uri="{FF2B5EF4-FFF2-40B4-BE49-F238E27FC236}">
                  <a16:creationId xmlns:a16="http://schemas.microsoft.com/office/drawing/2014/main" id="{25DAEA27-D5A3-C5F0-522A-CF5946130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EA76485A-6845-730C-4CE8-A96B769CD09B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88%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84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6A49D77B-0B89-9C89-67EF-275FB57C8B9F}"/>
              </a:ext>
            </a:extLst>
          </p:cNvPr>
          <p:cNvCxnSpPr>
            <a:cxnSpLocks/>
          </p:cNvCxnSpPr>
          <p:nvPr/>
        </p:nvCxnSpPr>
        <p:spPr>
          <a:xfrm>
            <a:off x="6309783" y="4957808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E1149063-6AEE-7FEF-3F89-2CF3B3025A09}"/>
              </a:ext>
            </a:extLst>
          </p:cNvPr>
          <p:cNvGrpSpPr/>
          <p:nvPr/>
        </p:nvGrpSpPr>
        <p:grpSpPr>
          <a:xfrm>
            <a:off x="4071164" y="2532318"/>
            <a:ext cx="1093197" cy="246221"/>
            <a:chOff x="2485531" y="6034464"/>
            <a:chExt cx="1093197" cy="246221"/>
          </a:xfrm>
        </p:grpSpPr>
        <p:pic>
          <p:nvPicPr>
            <p:cNvPr id="204" name="Graphique 203">
              <a:extLst>
                <a:ext uri="{FF2B5EF4-FFF2-40B4-BE49-F238E27FC236}">
                  <a16:creationId xmlns:a16="http://schemas.microsoft.com/office/drawing/2014/main" id="{0BB499FD-2B2D-0EDD-B20D-321DCE2C7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05" name="Graphique 204">
              <a:extLst>
                <a:ext uri="{FF2B5EF4-FFF2-40B4-BE49-F238E27FC236}">
                  <a16:creationId xmlns:a16="http://schemas.microsoft.com/office/drawing/2014/main" id="{2A2AF588-EEAF-8CEB-BD74-007991376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D3E2E95E-15A3-B977-F250-471F9F67E4BB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97%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92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9F595233-336E-36B1-A2DE-2CC2D264C0CC}"/>
              </a:ext>
            </a:extLst>
          </p:cNvPr>
          <p:cNvCxnSpPr>
            <a:cxnSpLocks/>
          </p:cNvCxnSpPr>
          <p:nvPr/>
        </p:nvCxnSpPr>
        <p:spPr>
          <a:xfrm>
            <a:off x="3735899" y="2652368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e 224">
            <a:extLst>
              <a:ext uri="{FF2B5EF4-FFF2-40B4-BE49-F238E27FC236}">
                <a16:creationId xmlns:a16="http://schemas.microsoft.com/office/drawing/2014/main" id="{1C205148-5696-4257-1EEF-F6857760BC5D}"/>
              </a:ext>
            </a:extLst>
          </p:cNvPr>
          <p:cNvGrpSpPr/>
          <p:nvPr/>
        </p:nvGrpSpPr>
        <p:grpSpPr>
          <a:xfrm>
            <a:off x="5468983" y="5215760"/>
            <a:ext cx="1093197" cy="246221"/>
            <a:chOff x="2485531" y="6034464"/>
            <a:chExt cx="1093197" cy="246221"/>
          </a:xfrm>
        </p:grpSpPr>
        <p:pic>
          <p:nvPicPr>
            <p:cNvPr id="237" name="Graphique 236">
              <a:extLst>
                <a:ext uri="{FF2B5EF4-FFF2-40B4-BE49-F238E27FC236}">
                  <a16:creationId xmlns:a16="http://schemas.microsoft.com/office/drawing/2014/main" id="{B28EA005-8C48-DE3E-1A96-D9247BB41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39" name="Graphique 238">
              <a:extLst>
                <a:ext uri="{FF2B5EF4-FFF2-40B4-BE49-F238E27FC236}">
                  <a16:creationId xmlns:a16="http://schemas.microsoft.com/office/drawing/2014/main" id="{31604A9E-0115-E897-4B3D-8AC38EEBF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46" name="ZoneTexte 245">
              <a:extLst>
                <a:ext uri="{FF2B5EF4-FFF2-40B4-BE49-F238E27FC236}">
                  <a16:creationId xmlns:a16="http://schemas.microsoft.com/office/drawing/2014/main" id="{8BD4F909-3D7F-4F46-B14A-97B9510E0B2A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64%/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74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E7B84524-E26D-9A15-4583-AD4006EE0192}"/>
              </a:ext>
            </a:extLst>
          </p:cNvPr>
          <p:cNvCxnSpPr>
            <a:cxnSpLocks/>
          </p:cNvCxnSpPr>
          <p:nvPr/>
        </p:nvCxnSpPr>
        <p:spPr>
          <a:xfrm>
            <a:off x="5133718" y="5335810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e 250">
            <a:extLst>
              <a:ext uri="{FF2B5EF4-FFF2-40B4-BE49-F238E27FC236}">
                <a16:creationId xmlns:a16="http://schemas.microsoft.com/office/drawing/2014/main" id="{75FCBF99-C2FF-B7DE-6BF1-F020E97457AB}"/>
              </a:ext>
            </a:extLst>
          </p:cNvPr>
          <p:cNvGrpSpPr/>
          <p:nvPr/>
        </p:nvGrpSpPr>
        <p:grpSpPr>
          <a:xfrm>
            <a:off x="5795572" y="3719037"/>
            <a:ext cx="1093197" cy="246221"/>
            <a:chOff x="2485531" y="6034464"/>
            <a:chExt cx="1093197" cy="246221"/>
          </a:xfrm>
        </p:grpSpPr>
        <p:pic>
          <p:nvPicPr>
            <p:cNvPr id="252" name="Graphique 251">
              <a:extLst>
                <a:ext uri="{FF2B5EF4-FFF2-40B4-BE49-F238E27FC236}">
                  <a16:creationId xmlns:a16="http://schemas.microsoft.com/office/drawing/2014/main" id="{C4CE5F37-8726-AB9D-C311-D64038393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80" name="Graphique 279">
              <a:extLst>
                <a:ext uri="{FF2B5EF4-FFF2-40B4-BE49-F238E27FC236}">
                  <a16:creationId xmlns:a16="http://schemas.microsoft.com/office/drawing/2014/main" id="{12B40A04-7274-5276-6A86-D75062DF5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90" name="ZoneTexte 289">
              <a:extLst>
                <a:ext uri="{FF2B5EF4-FFF2-40B4-BE49-F238E27FC236}">
                  <a16:creationId xmlns:a16="http://schemas.microsoft.com/office/drawing/2014/main" id="{9FD1D73C-3AA9-A26B-77C6-5FDAF9ED1AF3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92%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88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291" name="Connecteur droit 290">
            <a:extLst>
              <a:ext uri="{FF2B5EF4-FFF2-40B4-BE49-F238E27FC236}">
                <a16:creationId xmlns:a16="http://schemas.microsoft.com/office/drawing/2014/main" id="{250CE632-731E-34F7-C455-3C65C1B87BDC}"/>
              </a:ext>
            </a:extLst>
          </p:cNvPr>
          <p:cNvCxnSpPr>
            <a:cxnSpLocks/>
          </p:cNvCxnSpPr>
          <p:nvPr/>
        </p:nvCxnSpPr>
        <p:spPr>
          <a:xfrm>
            <a:off x="5460307" y="3839087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Groupe 291">
            <a:extLst>
              <a:ext uri="{FF2B5EF4-FFF2-40B4-BE49-F238E27FC236}">
                <a16:creationId xmlns:a16="http://schemas.microsoft.com/office/drawing/2014/main" id="{FE08D9D7-1F8D-C288-1C40-DD9190EB6AB1}"/>
              </a:ext>
            </a:extLst>
          </p:cNvPr>
          <p:cNvGrpSpPr/>
          <p:nvPr/>
        </p:nvGrpSpPr>
        <p:grpSpPr>
          <a:xfrm>
            <a:off x="4825232" y="2928411"/>
            <a:ext cx="1093197" cy="246221"/>
            <a:chOff x="2485531" y="6034464"/>
            <a:chExt cx="1093197" cy="246221"/>
          </a:xfrm>
        </p:grpSpPr>
        <p:pic>
          <p:nvPicPr>
            <p:cNvPr id="293" name="Graphique 292">
              <a:extLst>
                <a:ext uri="{FF2B5EF4-FFF2-40B4-BE49-F238E27FC236}">
                  <a16:creationId xmlns:a16="http://schemas.microsoft.com/office/drawing/2014/main" id="{E4F8A615-041B-8876-332C-FAEFC2B81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94" name="Graphique 293">
              <a:extLst>
                <a:ext uri="{FF2B5EF4-FFF2-40B4-BE49-F238E27FC236}">
                  <a16:creationId xmlns:a16="http://schemas.microsoft.com/office/drawing/2014/main" id="{86AA5F90-D463-E326-FD8F-4F8144921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95" name="ZoneTexte 294">
              <a:extLst>
                <a:ext uri="{FF2B5EF4-FFF2-40B4-BE49-F238E27FC236}">
                  <a16:creationId xmlns:a16="http://schemas.microsoft.com/office/drawing/2014/main" id="{36A64D26-9550-D114-FE96-C49BB8B6D713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94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88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EE427C4F-E689-2306-24E3-022DC880B3D3}"/>
              </a:ext>
            </a:extLst>
          </p:cNvPr>
          <p:cNvCxnSpPr>
            <a:cxnSpLocks/>
          </p:cNvCxnSpPr>
          <p:nvPr/>
        </p:nvCxnSpPr>
        <p:spPr>
          <a:xfrm>
            <a:off x="4489967" y="3048461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4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474F190-4214-4A8B-8A88-DCD0D2120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497779"/>
              </p:ext>
            </p:extLst>
          </p:nvPr>
        </p:nvGraphicFramePr>
        <p:xfrm>
          <a:off x="1200728" y="2158898"/>
          <a:ext cx="9254547" cy="436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EE81479-BA3B-4387-9917-939808DAF030}"/>
              </a:ext>
            </a:extLst>
          </p:cNvPr>
          <p:cNvSpPr/>
          <p:nvPr/>
        </p:nvSpPr>
        <p:spPr>
          <a:xfrm>
            <a:off x="3932272" y="1128882"/>
            <a:ext cx="216372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XXX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CF19238B-9D04-4277-B8EB-4613909FAA6A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3FBCD0-4349-448D-82F6-64AB1227583F}"/>
              </a:ext>
            </a:extLst>
          </p:cNvPr>
          <p:cNvSpPr txBox="1"/>
          <p:nvPr/>
        </p:nvSpPr>
        <p:spPr>
          <a:xfrm>
            <a:off x="254600" y="991106"/>
            <a:ext cx="1071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D. GRAVITÉ ESTIMÉE DES CONSÉQUENCES DE LA PÉNURIE DE PERSONNEL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4B1BA58A-721F-4886-8C78-344FC7D43BFF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pénurie de personnel à un impact grave sur tous les sujets pour au moins 80% des français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95%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répondants estiment que la pénurie de personnel est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grave pour la qualité de vie et l'accompagnement des personnes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94% pour la qualité des soins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bon fonctionnement de la prise en charge de la dépendance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93%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sur la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qualité de travail des professionnels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sur le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bon fonctionnement du système de santé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8D2640-E824-8182-5690-E2C82A282643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Q6. Les métiers du grand-âge connaissent depuis quelques années une perte d’attractivité qui se traduit par une difficulté à recruter/conserver du personnel. Comment jugez-vous la gravité de cette pénurie de personnel sur chacun des éléments suivants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DCC1B8-3AAB-43BA-B9AD-5B528A0436ED}"/>
              </a:ext>
            </a:extLst>
          </p:cNvPr>
          <p:cNvSpPr txBox="1"/>
          <p:nvPr/>
        </p:nvSpPr>
        <p:spPr>
          <a:xfrm>
            <a:off x="9260621" y="1412663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2CC456A-F234-574D-6131-27F78F75D7A7}"/>
              </a:ext>
            </a:extLst>
          </p:cNvPr>
          <p:cNvCxnSpPr>
            <a:cxnSpLocks/>
          </p:cNvCxnSpPr>
          <p:nvPr/>
        </p:nvCxnSpPr>
        <p:spPr>
          <a:xfrm>
            <a:off x="5351836" y="2326183"/>
            <a:ext cx="4015333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677E859-D56A-DF3A-242E-5E69353AA1F4}"/>
              </a:ext>
            </a:extLst>
          </p:cNvPr>
          <p:cNvSpPr txBox="1"/>
          <p:nvPr/>
        </p:nvSpPr>
        <p:spPr bwMode="auto">
          <a:xfrm>
            <a:off x="6529925" y="1855871"/>
            <a:ext cx="138294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TOTAL GRAVE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FD3051-122E-F4E3-48A4-4CFEE8121EB7}"/>
              </a:ext>
            </a:extLst>
          </p:cNvPr>
          <p:cNvSpPr txBox="1"/>
          <p:nvPr/>
        </p:nvSpPr>
        <p:spPr bwMode="auto">
          <a:xfrm>
            <a:off x="6893715" y="2072263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latin typeface="Calibri Light" panose="020F0302020204030204" pitchFamily="34" charset="0"/>
              </a:rPr>
              <a:t>95</a:t>
            </a: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9BA9C7F-02B9-1EAE-4775-15CBBD55A9B2}"/>
              </a:ext>
            </a:extLst>
          </p:cNvPr>
          <p:cNvCxnSpPr>
            <a:cxnSpLocks/>
          </p:cNvCxnSpPr>
          <p:nvPr/>
        </p:nvCxnSpPr>
        <p:spPr>
          <a:xfrm>
            <a:off x="5345212" y="2905960"/>
            <a:ext cx="4015333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0094AE4-718E-AE80-66CB-F3D2AE76CA3F}"/>
              </a:ext>
            </a:extLst>
          </p:cNvPr>
          <p:cNvCxnSpPr>
            <a:cxnSpLocks/>
          </p:cNvCxnSpPr>
          <p:nvPr/>
        </p:nvCxnSpPr>
        <p:spPr>
          <a:xfrm>
            <a:off x="5338388" y="3475798"/>
            <a:ext cx="4055486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09E7D1A-D01F-6C1F-ACC8-B895E7C3A496}"/>
              </a:ext>
            </a:extLst>
          </p:cNvPr>
          <p:cNvCxnSpPr>
            <a:cxnSpLocks/>
          </p:cNvCxnSpPr>
          <p:nvPr/>
        </p:nvCxnSpPr>
        <p:spPr>
          <a:xfrm>
            <a:off x="5351840" y="4045639"/>
            <a:ext cx="4015333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67ABD30-3573-AF79-91CF-5E38FC301A12}"/>
              </a:ext>
            </a:extLst>
          </p:cNvPr>
          <p:cNvCxnSpPr>
            <a:cxnSpLocks/>
          </p:cNvCxnSpPr>
          <p:nvPr/>
        </p:nvCxnSpPr>
        <p:spPr>
          <a:xfrm>
            <a:off x="5354957" y="4625418"/>
            <a:ext cx="3936215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B135BC4-91F8-B794-6020-B783F6CB2BBE}"/>
              </a:ext>
            </a:extLst>
          </p:cNvPr>
          <p:cNvCxnSpPr>
            <a:cxnSpLocks/>
          </p:cNvCxnSpPr>
          <p:nvPr/>
        </p:nvCxnSpPr>
        <p:spPr>
          <a:xfrm>
            <a:off x="5372018" y="5205198"/>
            <a:ext cx="3650303" cy="0"/>
          </a:xfrm>
          <a:prstGeom prst="line">
            <a:avLst/>
          </a:prstGeom>
          <a:ln w="19050"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189EA96-C30C-5B0F-EA32-5B926931D048}"/>
              </a:ext>
            </a:extLst>
          </p:cNvPr>
          <p:cNvSpPr txBox="1"/>
          <p:nvPr/>
        </p:nvSpPr>
        <p:spPr bwMode="auto">
          <a:xfrm>
            <a:off x="6792047" y="2677514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latin typeface="Calibri Light" panose="020F0302020204030204" pitchFamily="34" charset="0"/>
              </a:rPr>
              <a:t>94</a:t>
            </a: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35A3868-C83C-2AA8-7ABD-4F41284B09E7}"/>
              </a:ext>
            </a:extLst>
          </p:cNvPr>
          <p:cNvSpPr txBox="1"/>
          <p:nvPr/>
        </p:nvSpPr>
        <p:spPr bwMode="auto">
          <a:xfrm>
            <a:off x="6767820" y="3219772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latin typeface="Calibri Light" panose="020F0302020204030204" pitchFamily="34" charset="0"/>
              </a:rPr>
              <a:t>94</a:t>
            </a: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A1C0017-72E2-F232-1849-4AF1D5F93DF2}"/>
              </a:ext>
            </a:extLst>
          </p:cNvPr>
          <p:cNvSpPr txBox="1"/>
          <p:nvPr/>
        </p:nvSpPr>
        <p:spPr bwMode="auto">
          <a:xfrm>
            <a:off x="6719360" y="3807266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93%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928E275-920B-E349-1330-D42C4DD85085}"/>
              </a:ext>
            </a:extLst>
          </p:cNvPr>
          <p:cNvSpPr txBox="1"/>
          <p:nvPr/>
        </p:nvSpPr>
        <p:spPr bwMode="auto">
          <a:xfrm>
            <a:off x="6600090" y="4403460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93%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03677CF-AFCB-6F1D-EEE9-0761DB15B71A}"/>
              </a:ext>
            </a:extLst>
          </p:cNvPr>
          <p:cNvSpPr txBox="1"/>
          <p:nvPr/>
        </p:nvSpPr>
        <p:spPr bwMode="auto">
          <a:xfrm>
            <a:off x="6600090" y="4983238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rgbClr val="950334"/>
                </a:solidFill>
                <a:effectLst/>
                <a:latin typeface="Calibri Light" panose="020F0302020204030204" pitchFamily="34" charset="0"/>
              </a:rPr>
              <a:t>86%</a:t>
            </a:r>
          </a:p>
        </p:txBody>
      </p:sp>
    </p:spTree>
    <p:extLst>
      <p:ext uri="{BB962C8B-B14F-4D97-AF65-F5344CB8AC3E}">
        <p14:creationId xmlns:p14="http://schemas.microsoft.com/office/powerpoint/2010/main" val="295925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3AEA47D-3097-4526-AD25-96A7EEADA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24460"/>
              </p:ext>
            </p:extLst>
          </p:nvPr>
        </p:nvGraphicFramePr>
        <p:xfrm>
          <a:off x="517235" y="1736002"/>
          <a:ext cx="7555347" cy="399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Google Shape;223;p38">
            <a:extLst>
              <a:ext uri="{FF2B5EF4-FFF2-40B4-BE49-F238E27FC236}">
                <a16:creationId xmlns:a16="http://schemas.microsoft.com/office/drawing/2014/main" id="{D273E765-1931-4730-ABFA-8BEB3178D7DD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804FD54-A054-4028-B398-988C2D369DED}"/>
              </a:ext>
            </a:extLst>
          </p:cNvPr>
          <p:cNvSpPr txBox="1"/>
          <p:nvPr/>
        </p:nvSpPr>
        <p:spPr>
          <a:xfrm>
            <a:off x="254601" y="991106"/>
            <a:ext cx="876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E. OPINION SUR L'AVENIR DES MÉTIER DU GRAND ÂGE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29" name="Google Shape;227;p38">
            <a:extLst>
              <a:ext uri="{FF2B5EF4-FFF2-40B4-BE49-F238E27FC236}">
                <a16:creationId xmlns:a16="http://schemas.microsoft.com/office/drawing/2014/main" id="{12C22334-EA48-403A-8B37-33BE8C1A25B1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86% des répondants, la situation entrainée par la perte d'attractivité et la pénurie de personnel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est durable et très inquiétante pour l’avenir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Ce taux  est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plus bas chez les jeunes de 18-24 ans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(77% vs 85% ou plus dans les autres tranches d'âge)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et parmi les habitants de la région Nord-Est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(82% vs 85% ou plus dans les autres régions)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804F65-7482-CC11-907F-85C2CD46DBCC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Q7. Dans ce contexte, laquelle de ces affirmations correspond le mieux à ce que vous pensez (une seule réponse possible). Selon vous :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5DCE74-2FD1-9EAE-908C-12B91E8D1D2E}"/>
              </a:ext>
            </a:extLst>
          </p:cNvPr>
          <p:cNvSpPr txBox="1"/>
          <p:nvPr/>
        </p:nvSpPr>
        <p:spPr>
          <a:xfrm>
            <a:off x="7200370" y="2111778"/>
            <a:ext cx="321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La situation est passagère et elle devrait s’améliorer rapidement car le secteur offre beaucoup de postes/possibilités</a:t>
            </a:r>
            <a:endParaRPr lang="en-US" sz="1200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CA7CE1-4354-8B53-0091-EFED518D4517}"/>
              </a:ext>
            </a:extLst>
          </p:cNvPr>
          <p:cNvSpPr txBox="1"/>
          <p:nvPr/>
        </p:nvSpPr>
        <p:spPr>
          <a:xfrm>
            <a:off x="1494084" y="2111778"/>
            <a:ext cx="349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La situation est durable. C’est très inquiétant pour l’avenir, car les gens veulent de moins en moins exercer ces métiers</a:t>
            </a:r>
            <a:endParaRPr lang="en-US" sz="1200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08A363-C7B0-2143-CF67-C1FB14CE6BAF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6EF5B738-954A-F3A0-C675-31BB3C828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37676"/>
              </p:ext>
            </p:extLst>
          </p:nvPr>
        </p:nvGraphicFramePr>
        <p:xfrm>
          <a:off x="271284" y="2701136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86F37327-2567-8E0D-6B2A-CBC4EF70F85C}"/>
              </a:ext>
            </a:extLst>
          </p:cNvPr>
          <p:cNvSpPr txBox="1"/>
          <p:nvPr/>
        </p:nvSpPr>
        <p:spPr bwMode="auto">
          <a:xfrm>
            <a:off x="2847095" y="313667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B75FB2-D28F-82F3-1697-9865694BFD59}"/>
              </a:ext>
            </a:extLst>
          </p:cNvPr>
          <p:cNvSpPr txBox="1"/>
          <p:nvPr/>
        </p:nvSpPr>
        <p:spPr bwMode="auto">
          <a:xfrm>
            <a:off x="800404" y="3114645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FBB4BE-5B98-8EAB-0B6F-0E958F318388}"/>
              </a:ext>
            </a:extLst>
          </p:cNvPr>
          <p:cNvSpPr txBox="1"/>
          <p:nvPr/>
        </p:nvSpPr>
        <p:spPr bwMode="auto">
          <a:xfrm>
            <a:off x="806815" y="3389082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3EEE8C-B96F-5950-8211-9B0E9B24F823}"/>
              </a:ext>
            </a:extLst>
          </p:cNvPr>
          <p:cNvSpPr txBox="1"/>
          <p:nvPr/>
        </p:nvSpPr>
        <p:spPr bwMode="auto">
          <a:xfrm>
            <a:off x="793992" y="3687766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59A931-C41B-64EE-2F60-3E17BC2F9C7B}"/>
              </a:ext>
            </a:extLst>
          </p:cNvPr>
          <p:cNvSpPr txBox="1"/>
          <p:nvPr/>
        </p:nvSpPr>
        <p:spPr bwMode="auto">
          <a:xfrm>
            <a:off x="795595" y="401778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6E97416-C04D-AE8B-99C3-CF48028EE750}"/>
              </a:ext>
            </a:extLst>
          </p:cNvPr>
          <p:cNvCxnSpPr>
            <a:cxnSpLocks/>
          </p:cNvCxnSpPr>
          <p:nvPr/>
        </p:nvCxnSpPr>
        <p:spPr>
          <a:xfrm flipH="1">
            <a:off x="6534150" y="2419350"/>
            <a:ext cx="190500" cy="358133"/>
          </a:xfrm>
          <a:prstGeom prst="line">
            <a:avLst/>
          </a:prstGeom>
          <a:ln>
            <a:solidFill>
              <a:srgbClr val="089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C70D740-7B9F-1BD1-9561-89E45ECC08FE}"/>
              </a:ext>
            </a:extLst>
          </p:cNvPr>
          <p:cNvCxnSpPr>
            <a:cxnSpLocks/>
          </p:cNvCxnSpPr>
          <p:nvPr/>
        </p:nvCxnSpPr>
        <p:spPr>
          <a:xfrm>
            <a:off x="5467351" y="2419350"/>
            <a:ext cx="276224" cy="358133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2E84CD4-1E11-0C1F-14CF-2DED051D3CBB}"/>
              </a:ext>
            </a:extLst>
          </p:cNvPr>
          <p:cNvCxnSpPr/>
          <p:nvPr/>
        </p:nvCxnSpPr>
        <p:spPr>
          <a:xfrm>
            <a:off x="6724650" y="2419350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FD0AF9F-DC7B-9568-B840-BD01395B69F5}"/>
              </a:ext>
            </a:extLst>
          </p:cNvPr>
          <p:cNvCxnSpPr/>
          <p:nvPr/>
        </p:nvCxnSpPr>
        <p:spPr>
          <a:xfrm flipH="1">
            <a:off x="5181600" y="2419350"/>
            <a:ext cx="285751" cy="0"/>
          </a:xfrm>
          <a:prstGeom prst="line">
            <a:avLst/>
          </a:prstGeom>
          <a:ln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09FAC33-CC5B-5411-526D-A3E70D4BDB1E}"/>
              </a:ext>
            </a:extLst>
          </p:cNvPr>
          <p:cNvSpPr txBox="1"/>
          <p:nvPr/>
        </p:nvSpPr>
        <p:spPr bwMode="auto">
          <a:xfrm>
            <a:off x="2847095" y="345709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1118A93-30E5-B6F4-CD19-436EA864AC12}"/>
              </a:ext>
            </a:extLst>
          </p:cNvPr>
          <p:cNvSpPr txBox="1"/>
          <p:nvPr/>
        </p:nvSpPr>
        <p:spPr bwMode="auto">
          <a:xfrm>
            <a:off x="2847095" y="3746091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FC1A38E-3D00-2C60-11B0-5D6280725332}"/>
              </a:ext>
            </a:extLst>
          </p:cNvPr>
          <p:cNvSpPr txBox="1"/>
          <p:nvPr/>
        </p:nvSpPr>
        <p:spPr bwMode="auto">
          <a:xfrm>
            <a:off x="2847095" y="401778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1BD1ED2-3F3C-CFCF-8E4B-BC40D3ECEDDD}"/>
              </a:ext>
            </a:extLst>
          </p:cNvPr>
          <p:cNvSpPr txBox="1"/>
          <p:nvPr/>
        </p:nvSpPr>
        <p:spPr bwMode="auto">
          <a:xfrm>
            <a:off x="2546136" y="2767641"/>
            <a:ext cx="4507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0E3FE1A3-C7FB-5DD4-7083-8110A0FD4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231493"/>
              </p:ext>
            </p:extLst>
          </p:nvPr>
        </p:nvGraphicFramePr>
        <p:xfrm>
          <a:off x="7445111" y="2820697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26F4797D-BCCA-BC94-D408-10F7B2563D67}"/>
              </a:ext>
            </a:extLst>
          </p:cNvPr>
          <p:cNvSpPr txBox="1"/>
          <p:nvPr/>
        </p:nvSpPr>
        <p:spPr bwMode="auto">
          <a:xfrm>
            <a:off x="8712416" y="325623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E586EF-9A2C-6D07-0C15-EE5A1A62FF55}"/>
              </a:ext>
            </a:extLst>
          </p:cNvPr>
          <p:cNvSpPr txBox="1"/>
          <p:nvPr/>
        </p:nvSpPr>
        <p:spPr bwMode="auto">
          <a:xfrm>
            <a:off x="7974231" y="3234206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24DEBD3-1E2B-C8A7-59F9-204C72D115DC}"/>
              </a:ext>
            </a:extLst>
          </p:cNvPr>
          <p:cNvSpPr txBox="1"/>
          <p:nvPr/>
        </p:nvSpPr>
        <p:spPr bwMode="auto">
          <a:xfrm>
            <a:off x="7980642" y="350864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1365AB0-95E0-09C4-EDC4-3D1B026FCBCE}"/>
              </a:ext>
            </a:extLst>
          </p:cNvPr>
          <p:cNvSpPr txBox="1"/>
          <p:nvPr/>
        </p:nvSpPr>
        <p:spPr bwMode="auto">
          <a:xfrm>
            <a:off x="7967819" y="3807327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2BCBBD7-7B6C-D80C-A529-C46E8BC5AE85}"/>
              </a:ext>
            </a:extLst>
          </p:cNvPr>
          <p:cNvSpPr txBox="1"/>
          <p:nvPr/>
        </p:nvSpPr>
        <p:spPr bwMode="auto">
          <a:xfrm>
            <a:off x="7969422" y="4137345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FE92329-B2EA-600B-6568-0A1335CC6F33}"/>
              </a:ext>
            </a:extLst>
          </p:cNvPr>
          <p:cNvSpPr txBox="1"/>
          <p:nvPr/>
        </p:nvSpPr>
        <p:spPr bwMode="auto">
          <a:xfrm>
            <a:off x="8712416" y="357665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3EFB925-B3FA-4E42-FFE2-3F5135CE4A5C}"/>
              </a:ext>
            </a:extLst>
          </p:cNvPr>
          <p:cNvSpPr txBox="1"/>
          <p:nvPr/>
        </p:nvSpPr>
        <p:spPr bwMode="auto">
          <a:xfrm>
            <a:off x="8712416" y="3865652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3FDEE3A-C839-816B-EFB7-F4B00673B943}"/>
              </a:ext>
            </a:extLst>
          </p:cNvPr>
          <p:cNvSpPr txBox="1"/>
          <p:nvPr/>
        </p:nvSpPr>
        <p:spPr bwMode="auto">
          <a:xfrm>
            <a:off x="8712416" y="413734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735F331-E711-B353-EA26-81457BFA8CED}"/>
              </a:ext>
            </a:extLst>
          </p:cNvPr>
          <p:cNvSpPr txBox="1"/>
          <p:nvPr/>
        </p:nvSpPr>
        <p:spPr bwMode="auto">
          <a:xfrm>
            <a:off x="8731964" y="2887031"/>
            <a:ext cx="45076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5" name="Freeform 19">
            <a:extLst>
              <a:ext uri="{FF2B5EF4-FFF2-40B4-BE49-F238E27FC236}">
                <a16:creationId xmlns:a16="http://schemas.microsoft.com/office/drawing/2014/main" id="{F516E18E-973D-672F-0BA8-667D298D4AD6}"/>
              </a:ext>
            </a:extLst>
          </p:cNvPr>
          <p:cNvSpPr>
            <a:spLocks noEditPoints="1"/>
          </p:cNvSpPr>
          <p:nvPr/>
        </p:nvSpPr>
        <p:spPr bwMode="auto">
          <a:xfrm>
            <a:off x="3528642" y="2858093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B715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A45A038C-31CE-775E-DA15-A15141145B6D}"/>
              </a:ext>
            </a:extLst>
          </p:cNvPr>
          <p:cNvSpPr>
            <a:spLocks noEditPoints="1"/>
          </p:cNvSpPr>
          <p:nvPr/>
        </p:nvSpPr>
        <p:spPr bwMode="auto">
          <a:xfrm>
            <a:off x="3518576" y="3166807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07999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7" name="Freeform 19">
            <a:extLst>
              <a:ext uri="{FF2B5EF4-FFF2-40B4-BE49-F238E27FC236}">
                <a16:creationId xmlns:a16="http://schemas.microsoft.com/office/drawing/2014/main" id="{E65CA7D1-291A-5302-A109-183FEE833996}"/>
              </a:ext>
            </a:extLst>
          </p:cNvPr>
          <p:cNvSpPr>
            <a:spLocks noEditPoints="1"/>
          </p:cNvSpPr>
          <p:nvPr/>
        </p:nvSpPr>
        <p:spPr bwMode="auto">
          <a:xfrm>
            <a:off x="3518039" y="3475521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8" name="Freeform 19">
            <a:extLst>
              <a:ext uri="{FF2B5EF4-FFF2-40B4-BE49-F238E27FC236}">
                <a16:creationId xmlns:a16="http://schemas.microsoft.com/office/drawing/2014/main" id="{8D4B366A-77B3-5415-A73E-0CAF6D091E11}"/>
              </a:ext>
            </a:extLst>
          </p:cNvPr>
          <p:cNvSpPr>
            <a:spLocks noEditPoints="1"/>
          </p:cNvSpPr>
          <p:nvPr/>
        </p:nvSpPr>
        <p:spPr bwMode="auto">
          <a:xfrm>
            <a:off x="3518038" y="3784234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B1E9E9"/>
              </a:solidFill>
              <a:latin typeface="Calibri"/>
            </a:endParaRPr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1AD91832-832D-A098-4CCD-2A10932EF1BC}"/>
              </a:ext>
            </a:extLst>
          </p:cNvPr>
          <p:cNvSpPr>
            <a:spLocks noEditPoints="1"/>
          </p:cNvSpPr>
          <p:nvPr/>
        </p:nvSpPr>
        <p:spPr bwMode="auto">
          <a:xfrm>
            <a:off x="3518576" y="4092949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00488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1BCE92A-0DBB-AD0A-F3EF-8FE383FD1B46}"/>
              </a:ext>
            </a:extLst>
          </p:cNvPr>
          <p:cNvSpPr txBox="1"/>
          <p:nvPr/>
        </p:nvSpPr>
        <p:spPr>
          <a:xfrm>
            <a:off x="3747407" y="2876716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IDF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5F91223-AC4A-0AF6-674F-996164BD3899}"/>
              </a:ext>
            </a:extLst>
          </p:cNvPr>
          <p:cNvSpPr txBox="1"/>
          <p:nvPr/>
        </p:nvSpPr>
        <p:spPr>
          <a:xfrm>
            <a:off x="3747407" y="3195959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N-O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D51F0CB-4910-DB8C-D7FE-42BD16490400}"/>
              </a:ext>
            </a:extLst>
          </p:cNvPr>
          <p:cNvSpPr txBox="1"/>
          <p:nvPr/>
        </p:nvSpPr>
        <p:spPr>
          <a:xfrm>
            <a:off x="3741523" y="3515202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N-E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7345CC3-A154-0DD4-84F6-D232B82FD0BE}"/>
              </a:ext>
            </a:extLst>
          </p:cNvPr>
          <p:cNvSpPr txBox="1"/>
          <p:nvPr/>
        </p:nvSpPr>
        <p:spPr>
          <a:xfrm>
            <a:off x="3737247" y="3834445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S-O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A749777-CDCC-20A5-F505-FFC35C4E5F1B}"/>
              </a:ext>
            </a:extLst>
          </p:cNvPr>
          <p:cNvSpPr txBox="1"/>
          <p:nvPr/>
        </p:nvSpPr>
        <p:spPr>
          <a:xfrm>
            <a:off x="3741523" y="4140984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S-E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3301012-7FFC-09AF-93BD-1BC9ABF3C0E1}"/>
              </a:ext>
            </a:extLst>
          </p:cNvPr>
          <p:cNvSpPr/>
          <p:nvPr/>
        </p:nvSpPr>
        <p:spPr>
          <a:xfrm>
            <a:off x="3942439" y="2803945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87%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6FF8A5-3B03-9922-B50B-15AC402179CD}"/>
              </a:ext>
            </a:extLst>
          </p:cNvPr>
          <p:cNvSpPr/>
          <p:nvPr/>
        </p:nvSpPr>
        <p:spPr>
          <a:xfrm>
            <a:off x="3923704" y="3147982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88%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58CC9D-50E0-09E0-6020-8707F2DF6F62}"/>
              </a:ext>
            </a:extLst>
          </p:cNvPr>
          <p:cNvSpPr/>
          <p:nvPr/>
        </p:nvSpPr>
        <p:spPr>
          <a:xfrm>
            <a:off x="3923704" y="3463459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82%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FD0A23-C35B-AB30-8E76-3C7AE71C0BCC}"/>
              </a:ext>
            </a:extLst>
          </p:cNvPr>
          <p:cNvSpPr/>
          <p:nvPr/>
        </p:nvSpPr>
        <p:spPr>
          <a:xfrm>
            <a:off x="3933703" y="3768259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87%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EC11769-5DFF-4B61-E2D5-6AE905387043}"/>
              </a:ext>
            </a:extLst>
          </p:cNvPr>
          <p:cNvSpPr/>
          <p:nvPr/>
        </p:nvSpPr>
        <p:spPr>
          <a:xfrm>
            <a:off x="3948323" y="4083340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85%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D7C1BFD-DA4D-0D55-0727-B777284ED368}"/>
              </a:ext>
            </a:extLst>
          </p:cNvPr>
          <p:cNvSpPr txBox="1"/>
          <p:nvPr/>
        </p:nvSpPr>
        <p:spPr bwMode="auto">
          <a:xfrm>
            <a:off x="4324406" y="2731279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84CC545-CF0F-7056-3273-CAD81320E088}"/>
              </a:ext>
            </a:extLst>
          </p:cNvPr>
          <p:cNvSpPr txBox="1"/>
          <p:nvPr/>
        </p:nvSpPr>
        <p:spPr bwMode="auto">
          <a:xfrm>
            <a:off x="4272027" y="365197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727788E-CD7C-423D-445E-6961260F6512}"/>
              </a:ext>
            </a:extLst>
          </p:cNvPr>
          <p:cNvSpPr txBox="1"/>
          <p:nvPr/>
        </p:nvSpPr>
        <p:spPr bwMode="auto">
          <a:xfrm>
            <a:off x="4256087" y="3378809"/>
            <a:ext cx="38985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12398C45-95AD-A965-A10A-0952825C2FDA}"/>
              </a:ext>
            </a:extLst>
          </p:cNvPr>
          <p:cNvSpPr txBox="1"/>
          <p:nvPr/>
        </p:nvSpPr>
        <p:spPr bwMode="auto">
          <a:xfrm>
            <a:off x="4281879" y="3062181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9128B02-E0F1-C1C8-BBD4-FB872B00287F}"/>
              </a:ext>
            </a:extLst>
          </p:cNvPr>
          <p:cNvSpPr txBox="1"/>
          <p:nvPr/>
        </p:nvSpPr>
        <p:spPr bwMode="auto">
          <a:xfrm>
            <a:off x="798801" y="2756560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69FFEB0-3DB9-4D2A-3B66-FC082C40F42B}"/>
              </a:ext>
            </a:extLst>
          </p:cNvPr>
          <p:cNvSpPr txBox="1"/>
          <p:nvPr/>
        </p:nvSpPr>
        <p:spPr bwMode="auto">
          <a:xfrm>
            <a:off x="3840194" y="303854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4A054106-0BCB-AF20-80D0-7419C6D8AC64}"/>
              </a:ext>
            </a:extLst>
          </p:cNvPr>
          <p:cNvSpPr txBox="1"/>
          <p:nvPr/>
        </p:nvSpPr>
        <p:spPr bwMode="auto">
          <a:xfrm>
            <a:off x="3846605" y="3341555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F7268CE0-59AD-C846-6713-7449EBF71EC0}"/>
              </a:ext>
            </a:extLst>
          </p:cNvPr>
          <p:cNvSpPr txBox="1"/>
          <p:nvPr/>
        </p:nvSpPr>
        <p:spPr bwMode="auto">
          <a:xfrm>
            <a:off x="3833782" y="3659289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FF81034-FF1C-9251-6972-85505C3768E9}"/>
              </a:ext>
            </a:extLst>
          </p:cNvPr>
          <p:cNvSpPr txBox="1"/>
          <p:nvPr/>
        </p:nvSpPr>
        <p:spPr bwMode="auto">
          <a:xfrm>
            <a:off x="3835385" y="3979782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9654554-1735-DCC2-7038-B82249096706}"/>
              </a:ext>
            </a:extLst>
          </p:cNvPr>
          <p:cNvSpPr txBox="1"/>
          <p:nvPr/>
        </p:nvSpPr>
        <p:spPr bwMode="auto">
          <a:xfrm>
            <a:off x="3838591" y="2680458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3" name="Freeform 19">
            <a:extLst>
              <a:ext uri="{FF2B5EF4-FFF2-40B4-BE49-F238E27FC236}">
                <a16:creationId xmlns:a16="http://schemas.microsoft.com/office/drawing/2014/main" id="{1BF59B90-6B26-CBE0-31C6-07E139CD2902}"/>
              </a:ext>
            </a:extLst>
          </p:cNvPr>
          <p:cNvSpPr>
            <a:spLocks noEditPoints="1"/>
          </p:cNvSpPr>
          <p:nvPr/>
        </p:nvSpPr>
        <p:spPr bwMode="auto">
          <a:xfrm>
            <a:off x="9815416" y="2949789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B715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308F8CAC-AEEF-AE8B-9336-6175E50A1A82}"/>
              </a:ext>
            </a:extLst>
          </p:cNvPr>
          <p:cNvSpPr>
            <a:spLocks noEditPoints="1"/>
          </p:cNvSpPr>
          <p:nvPr/>
        </p:nvSpPr>
        <p:spPr bwMode="auto">
          <a:xfrm>
            <a:off x="9805350" y="3258503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07999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5" name="Freeform 19">
            <a:extLst>
              <a:ext uri="{FF2B5EF4-FFF2-40B4-BE49-F238E27FC236}">
                <a16:creationId xmlns:a16="http://schemas.microsoft.com/office/drawing/2014/main" id="{8C931C52-AE81-CE48-4AF0-9AD471B48BB8}"/>
              </a:ext>
            </a:extLst>
          </p:cNvPr>
          <p:cNvSpPr>
            <a:spLocks noEditPoints="1"/>
          </p:cNvSpPr>
          <p:nvPr/>
        </p:nvSpPr>
        <p:spPr bwMode="auto">
          <a:xfrm>
            <a:off x="9804813" y="3567217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ECC08BCC-1857-D714-59D6-4121837D90A4}"/>
              </a:ext>
            </a:extLst>
          </p:cNvPr>
          <p:cNvSpPr>
            <a:spLocks noEditPoints="1"/>
          </p:cNvSpPr>
          <p:nvPr/>
        </p:nvSpPr>
        <p:spPr bwMode="auto">
          <a:xfrm>
            <a:off x="9804812" y="3875930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B1E9E9"/>
              </a:solidFill>
              <a:latin typeface="Calibri"/>
            </a:endParaRPr>
          </a:p>
        </p:txBody>
      </p:sp>
      <p:sp>
        <p:nvSpPr>
          <p:cNvPr id="77" name="Freeform 19">
            <a:extLst>
              <a:ext uri="{FF2B5EF4-FFF2-40B4-BE49-F238E27FC236}">
                <a16:creationId xmlns:a16="http://schemas.microsoft.com/office/drawing/2014/main" id="{A4ACACEE-FDAD-FBD9-ECC0-176D231F83FD}"/>
              </a:ext>
            </a:extLst>
          </p:cNvPr>
          <p:cNvSpPr>
            <a:spLocks noEditPoints="1"/>
          </p:cNvSpPr>
          <p:nvPr/>
        </p:nvSpPr>
        <p:spPr bwMode="auto">
          <a:xfrm>
            <a:off x="9805350" y="4184645"/>
            <a:ext cx="161530" cy="2393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00488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1F20C5BF-2E46-AA44-A2D3-641BCF765729}"/>
              </a:ext>
            </a:extLst>
          </p:cNvPr>
          <p:cNvSpPr txBox="1"/>
          <p:nvPr/>
        </p:nvSpPr>
        <p:spPr>
          <a:xfrm>
            <a:off x="10034181" y="2968412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IDF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04CB9E-B2B4-33B5-CBEB-20F79B06D926}"/>
              </a:ext>
            </a:extLst>
          </p:cNvPr>
          <p:cNvSpPr txBox="1"/>
          <p:nvPr/>
        </p:nvSpPr>
        <p:spPr>
          <a:xfrm>
            <a:off x="10034181" y="3287655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N-O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17B7184-0020-FE83-B9B4-927185CF38B8}"/>
              </a:ext>
            </a:extLst>
          </p:cNvPr>
          <p:cNvSpPr txBox="1"/>
          <p:nvPr/>
        </p:nvSpPr>
        <p:spPr>
          <a:xfrm>
            <a:off x="10028297" y="3606898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N-E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E0BAEBD0-23DD-4E44-3CF5-72442C9062C3}"/>
              </a:ext>
            </a:extLst>
          </p:cNvPr>
          <p:cNvSpPr txBox="1"/>
          <p:nvPr/>
        </p:nvSpPr>
        <p:spPr>
          <a:xfrm>
            <a:off x="10024021" y="3926141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S-O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11FF4A5E-8223-C1BC-E2E5-EC407FD86F5C}"/>
              </a:ext>
            </a:extLst>
          </p:cNvPr>
          <p:cNvSpPr txBox="1"/>
          <p:nvPr/>
        </p:nvSpPr>
        <p:spPr>
          <a:xfrm>
            <a:off x="10028297" y="4242205"/>
            <a:ext cx="401833" cy="16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1051" b="1" kern="0" dirty="0">
                <a:solidFill>
                  <a:srgbClr val="58585B"/>
                </a:solidFill>
                <a:latin typeface="Calibri"/>
              </a:rPr>
              <a:t>S-E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C8AA680-6771-F710-EB37-B6BB9EC55BB0}"/>
              </a:ext>
            </a:extLst>
          </p:cNvPr>
          <p:cNvSpPr/>
          <p:nvPr/>
        </p:nvSpPr>
        <p:spPr>
          <a:xfrm>
            <a:off x="10229213" y="2895641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13%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4DD6C1A-6297-5805-3306-AA339C60F309}"/>
              </a:ext>
            </a:extLst>
          </p:cNvPr>
          <p:cNvSpPr/>
          <p:nvPr/>
        </p:nvSpPr>
        <p:spPr>
          <a:xfrm>
            <a:off x="10210478" y="3239678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12%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D63502-8012-650D-B77A-46667E3C9F3B}"/>
              </a:ext>
            </a:extLst>
          </p:cNvPr>
          <p:cNvSpPr/>
          <p:nvPr/>
        </p:nvSpPr>
        <p:spPr>
          <a:xfrm>
            <a:off x="10210478" y="3555155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18%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47843BB-4529-4F37-6BA4-EF6886F981FD}"/>
              </a:ext>
            </a:extLst>
          </p:cNvPr>
          <p:cNvSpPr/>
          <p:nvPr/>
        </p:nvSpPr>
        <p:spPr>
          <a:xfrm>
            <a:off x="10220477" y="3859955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13%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9911278-C443-651D-158A-3B919AC6F6C4}"/>
              </a:ext>
            </a:extLst>
          </p:cNvPr>
          <p:cNvSpPr/>
          <p:nvPr/>
        </p:nvSpPr>
        <p:spPr>
          <a:xfrm>
            <a:off x="10235097" y="4184561"/>
            <a:ext cx="562146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15%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308B6C75-B1E5-4D38-7791-6ED032583A4C}"/>
              </a:ext>
            </a:extLst>
          </p:cNvPr>
          <p:cNvSpPr txBox="1"/>
          <p:nvPr/>
        </p:nvSpPr>
        <p:spPr bwMode="auto">
          <a:xfrm>
            <a:off x="10611180" y="2822975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40336E5-E350-F02B-4DBD-63F5AC5456CC}"/>
              </a:ext>
            </a:extLst>
          </p:cNvPr>
          <p:cNvSpPr txBox="1"/>
          <p:nvPr/>
        </p:nvSpPr>
        <p:spPr bwMode="auto">
          <a:xfrm>
            <a:off x="10558801" y="3743674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BA2C6BA4-E4F5-6F00-5B95-B5B8D8F3DFE8}"/>
              </a:ext>
            </a:extLst>
          </p:cNvPr>
          <p:cNvSpPr txBox="1"/>
          <p:nvPr/>
        </p:nvSpPr>
        <p:spPr bwMode="auto">
          <a:xfrm>
            <a:off x="10532726" y="3482681"/>
            <a:ext cx="38985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3B52DB90-3527-5584-8B2A-27D7C4E6B94D}"/>
              </a:ext>
            </a:extLst>
          </p:cNvPr>
          <p:cNvSpPr txBox="1"/>
          <p:nvPr/>
        </p:nvSpPr>
        <p:spPr bwMode="auto">
          <a:xfrm>
            <a:off x="10548984" y="316317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D7BFDEBB-6D47-72F6-7DAD-D8A384F8EB2D}"/>
              </a:ext>
            </a:extLst>
          </p:cNvPr>
          <p:cNvSpPr txBox="1"/>
          <p:nvPr/>
        </p:nvSpPr>
        <p:spPr bwMode="auto">
          <a:xfrm>
            <a:off x="10126968" y="313023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1A719CB-3038-23DD-630C-810722A35CF7}"/>
              </a:ext>
            </a:extLst>
          </p:cNvPr>
          <p:cNvSpPr txBox="1"/>
          <p:nvPr/>
        </p:nvSpPr>
        <p:spPr bwMode="auto">
          <a:xfrm>
            <a:off x="10133379" y="3442776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EB6CB036-3A88-1F38-C79F-016E78BDF365}"/>
              </a:ext>
            </a:extLst>
          </p:cNvPr>
          <p:cNvSpPr txBox="1"/>
          <p:nvPr/>
        </p:nvSpPr>
        <p:spPr bwMode="auto">
          <a:xfrm>
            <a:off x="10120556" y="374146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EEA7237-EBD8-A410-24B7-A2FF0D49A22D}"/>
              </a:ext>
            </a:extLst>
          </p:cNvPr>
          <p:cNvSpPr txBox="1"/>
          <p:nvPr/>
        </p:nvSpPr>
        <p:spPr bwMode="auto">
          <a:xfrm>
            <a:off x="10122159" y="4081003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50718B19-2207-1FC0-430B-5DAF59F6E939}"/>
              </a:ext>
            </a:extLst>
          </p:cNvPr>
          <p:cNvSpPr txBox="1"/>
          <p:nvPr/>
        </p:nvSpPr>
        <p:spPr bwMode="auto">
          <a:xfrm>
            <a:off x="10125365" y="280072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4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élogramme 15">
            <a:extLst>
              <a:ext uri="{FF2B5EF4-FFF2-40B4-BE49-F238E27FC236}">
                <a16:creationId xmlns:a16="http://schemas.microsoft.com/office/drawing/2014/main" id="{0DB899BE-E49A-4796-9853-C3CB82944DAD}"/>
              </a:ext>
            </a:extLst>
          </p:cNvPr>
          <p:cNvSpPr/>
          <p:nvPr/>
        </p:nvSpPr>
        <p:spPr>
          <a:xfrm rot="5400000">
            <a:off x="520422" y="1770370"/>
            <a:ext cx="3422149" cy="2822134"/>
          </a:xfrm>
          <a:prstGeom prst="parallelogram">
            <a:avLst/>
          </a:prstGeom>
          <a:solidFill>
            <a:srgbClr val="99B6D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10B62C1-6415-4D95-9CF5-AD5451535012}"/>
              </a:ext>
            </a:extLst>
          </p:cNvPr>
          <p:cNvCxnSpPr/>
          <p:nvPr/>
        </p:nvCxnSpPr>
        <p:spPr>
          <a:xfrm>
            <a:off x="820431" y="-9238"/>
            <a:ext cx="0" cy="1584000"/>
          </a:xfrm>
          <a:prstGeom prst="line">
            <a:avLst/>
          </a:prstGeom>
          <a:ln>
            <a:solidFill>
              <a:srgbClr val="99B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FF73CA3-D10C-4386-B9E7-812C7D3A8632}"/>
              </a:ext>
            </a:extLst>
          </p:cNvPr>
          <p:cNvCxnSpPr/>
          <p:nvPr/>
        </p:nvCxnSpPr>
        <p:spPr>
          <a:xfrm>
            <a:off x="3631190" y="4865992"/>
            <a:ext cx="0" cy="2016000"/>
          </a:xfrm>
          <a:prstGeom prst="line">
            <a:avLst/>
          </a:prstGeom>
          <a:ln>
            <a:solidFill>
              <a:srgbClr val="99B6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94;p35">
            <a:extLst>
              <a:ext uri="{FF2B5EF4-FFF2-40B4-BE49-F238E27FC236}">
                <a16:creationId xmlns:a16="http://schemas.microsoft.com/office/drawing/2014/main" id="{A24E81E1-AE59-44C7-8C12-5F50F89203ED}"/>
              </a:ext>
            </a:extLst>
          </p:cNvPr>
          <p:cNvSpPr txBox="1">
            <a:spLocks/>
          </p:cNvSpPr>
          <p:nvPr/>
        </p:nvSpPr>
        <p:spPr>
          <a:xfrm>
            <a:off x="3709424" y="3101515"/>
            <a:ext cx="78822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383838"/>
              </a:buClr>
              <a:buSzPts val="3600"/>
              <a:defRPr/>
            </a:pP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ea typeface="+mn-ea"/>
                <a:cs typeface="+mn-cs"/>
                <a:sym typeface="Playfair Display"/>
              </a:rPr>
              <a:t>POSITIONNEMENT / METIER </a:t>
            </a:r>
            <a:b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ea typeface="+mn-ea"/>
                <a:cs typeface="+mn-cs"/>
                <a:sym typeface="Playfair Display"/>
              </a:rPr>
            </a:b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ea typeface="+mn-ea"/>
                <a:cs typeface="+mn-cs"/>
                <a:sym typeface="Playfair Display"/>
              </a:rPr>
              <a:t>ET FACTEURS D’ATTRACTIVITE</a:t>
            </a:r>
          </a:p>
        </p:txBody>
      </p:sp>
      <p:sp>
        <p:nvSpPr>
          <p:cNvPr id="10" name="Google Shape;203;p36">
            <a:extLst>
              <a:ext uri="{FF2B5EF4-FFF2-40B4-BE49-F238E27FC236}">
                <a16:creationId xmlns:a16="http://schemas.microsoft.com/office/drawing/2014/main" id="{1387EC7C-CDDC-4D66-8F19-3647229881F5}"/>
              </a:ext>
            </a:extLst>
          </p:cNvPr>
          <p:cNvSpPr txBox="1">
            <a:spLocks/>
          </p:cNvSpPr>
          <p:nvPr/>
        </p:nvSpPr>
        <p:spPr>
          <a:xfrm>
            <a:off x="3709424" y="2204158"/>
            <a:ext cx="1133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layfair Display"/>
              <a:buNone/>
              <a:defRPr sz="6000" b="0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>
              <a:buClr>
                <a:srgbClr val="383838"/>
              </a:buClr>
              <a:defRPr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</a:rPr>
              <a:t>03</a:t>
            </a:r>
          </a:p>
        </p:txBody>
      </p:sp>
      <p:cxnSp>
        <p:nvCxnSpPr>
          <p:cNvPr id="11" name="Google Shape;206;p36">
            <a:extLst>
              <a:ext uri="{FF2B5EF4-FFF2-40B4-BE49-F238E27FC236}">
                <a16:creationId xmlns:a16="http://schemas.microsoft.com/office/drawing/2014/main" id="{339201D4-22B4-4472-B91C-61096178A47E}"/>
              </a:ext>
            </a:extLst>
          </p:cNvPr>
          <p:cNvCxnSpPr/>
          <p:nvPr/>
        </p:nvCxnSpPr>
        <p:spPr>
          <a:xfrm>
            <a:off x="3814524" y="3155308"/>
            <a:ext cx="7395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56963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BB8C1EF-5DEE-4E44-8C8F-F74474657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439469"/>
              </p:ext>
            </p:extLst>
          </p:nvPr>
        </p:nvGraphicFramePr>
        <p:xfrm>
          <a:off x="255588" y="1860854"/>
          <a:ext cx="8532440" cy="435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A. ATTRACTIVITÉ DES MÉTIERS DU GRAND ÂGE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activités de services sont les métiers les plus attractifs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dans les métiers du grand âge (pour </a:t>
            </a:r>
            <a:r>
              <a:rPr lang="fr-FR" sz="1400" b="1" kern="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52%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la population) devant les métiers </a:t>
            </a:r>
            <a:r>
              <a:rPr lang="fr-FR" sz="1400" kern="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d'animation (50%)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de </a:t>
            </a:r>
            <a:r>
              <a:rPr lang="fr-FR" sz="1400" b="1" kern="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dirigeant/ manager/ responsable d'équipe (45%). 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métiers de soignants (paramédicaux) (23%)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400" b="1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d'agent de services hospitaliers (21%)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de </a:t>
            </a:r>
            <a:r>
              <a:rPr lang="fr-FR" sz="1400" b="1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soignants (professionnels de santé) (18%)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les </a:t>
            </a:r>
            <a:r>
              <a:rPr lang="fr-FR" sz="1400" b="1" kern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moins attractifs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Q8. Quels sont les 3 métiers dans le secteur du grand-âge que vous pourriez aimer 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FD3CF8-A358-FF97-94F4-815BFB83BBB3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xxx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2706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raphique 160">
            <a:extLst>
              <a:ext uri="{FF2B5EF4-FFF2-40B4-BE49-F238E27FC236}">
                <a16:creationId xmlns:a16="http://schemas.microsoft.com/office/drawing/2014/main" id="{35983053-D3DF-E860-28BD-4D0CE074F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292763"/>
              </p:ext>
            </p:extLst>
          </p:nvPr>
        </p:nvGraphicFramePr>
        <p:xfrm>
          <a:off x="356252" y="5052823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ZoneTexte 55">
            <a:extLst>
              <a:ext uri="{FF2B5EF4-FFF2-40B4-BE49-F238E27FC236}">
                <a16:creationId xmlns:a16="http://schemas.microsoft.com/office/drawing/2014/main" id="{E344005C-291B-722F-2605-73C5C23763F1}"/>
              </a:ext>
            </a:extLst>
          </p:cNvPr>
          <p:cNvSpPr txBox="1"/>
          <p:nvPr/>
        </p:nvSpPr>
        <p:spPr bwMode="auto">
          <a:xfrm>
            <a:off x="2919100" y="2325746"/>
            <a:ext cx="6096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Activités de service : accueil, restauration….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Animateur/trice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Dirigeant(e) / manager / responsable d’équipe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Assistant(e) social(e)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Paramédicaux : kinésithérapeute, ergothérapeute, psychomotricien…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Psychiatre, psychologue…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Soignant : infirmier(e), aide-soignant(e)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Agent de Service Hospitalier (ASH), aide-ménagère, auxiliaire de vie, aide à domicile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Médecin généraliste, gériatre, …</a:t>
            </a:r>
          </a:p>
        </p:txBody>
      </p:sp>
      <p:graphicFrame>
        <p:nvGraphicFramePr>
          <p:cNvPr id="114" name="Graphique 113">
            <a:extLst>
              <a:ext uri="{FF2B5EF4-FFF2-40B4-BE49-F238E27FC236}">
                <a16:creationId xmlns:a16="http://schemas.microsoft.com/office/drawing/2014/main" id="{D6683A5D-6B55-9BB7-EF06-429B9B725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661867"/>
              </p:ext>
            </p:extLst>
          </p:nvPr>
        </p:nvGraphicFramePr>
        <p:xfrm>
          <a:off x="1244193" y="3145204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77704">
              <a:spcBef>
                <a:spcPct val="80000"/>
              </a:spcBef>
              <a:buClr>
                <a:srgbClr val="003366"/>
              </a:buClr>
              <a:buSzPct val="90000"/>
              <a:buAutoNum type="alphaUcPeriod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ATTRACTIVITÉ DES MÉTIERS DU GRAND ÂGE</a:t>
            </a:r>
            <a:b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2. DANS LES SOUS POPULATIONS - DÉMOGRAPHIE</a:t>
            </a:r>
            <a:endParaRPr lang="fr-FR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Concernant l'attractivité, les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personnes les plus âgées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plus attirées par des activité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services, des métiers d'animateurs ou d'assistant(e) social(e).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sont plus attirés par des métiers de </a:t>
            </a:r>
            <a:r>
              <a:rPr lang="fr-FR" sz="14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responsables d'équipes ou de médecins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 CSP +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projette plus dans les </a:t>
            </a:r>
            <a:r>
              <a:rPr lang="fr-FR" sz="14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métiers de médecin, de psychiatres/ psychologues ou de paramédicaux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moins par les métiers d'animateurs. 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Q8. Quels sont les 3 métiers dans le secteur du grand-âge que vous pourriez aimer 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FD3CF8-A358-FF97-94F4-815BFB83BBB3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D983AAA-6214-89FD-67C6-6192163BECB3}"/>
              </a:ext>
            </a:extLst>
          </p:cNvPr>
          <p:cNvGrpSpPr/>
          <p:nvPr/>
        </p:nvGrpSpPr>
        <p:grpSpPr>
          <a:xfrm>
            <a:off x="7628330" y="3110266"/>
            <a:ext cx="1051407" cy="308197"/>
            <a:chOff x="7987180" y="2448668"/>
            <a:chExt cx="1051407" cy="308197"/>
          </a:xfrm>
        </p:grpSpPr>
        <p:grpSp>
          <p:nvGrpSpPr>
            <p:cNvPr id="17" name="Groupe 277">
              <a:extLst>
                <a:ext uri="{FF2B5EF4-FFF2-40B4-BE49-F238E27FC236}">
                  <a16:creationId xmlns:a16="http://schemas.microsoft.com/office/drawing/2014/main" id="{AB72E832-5456-2DA9-36BD-AE42095B8434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22" name="Freeform 117">
                <a:extLst>
                  <a:ext uri="{FF2B5EF4-FFF2-40B4-BE49-F238E27FC236}">
                    <a16:creationId xmlns:a16="http://schemas.microsoft.com/office/drawing/2014/main" id="{53684779-CF24-13C5-3C03-AB1935E67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" name="Freeform 118">
                <a:extLst>
                  <a:ext uri="{FF2B5EF4-FFF2-40B4-BE49-F238E27FC236}">
                    <a16:creationId xmlns:a16="http://schemas.microsoft.com/office/drawing/2014/main" id="{79639DAE-EF2A-77C7-771B-D52417716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8" name="Groupe 278">
              <a:extLst>
                <a:ext uri="{FF2B5EF4-FFF2-40B4-BE49-F238E27FC236}">
                  <a16:creationId xmlns:a16="http://schemas.microsoft.com/office/drawing/2014/main" id="{131178AE-811E-DFED-2255-073111362E7F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20" name="Freeform 119">
                <a:extLst>
                  <a:ext uri="{FF2B5EF4-FFF2-40B4-BE49-F238E27FC236}">
                    <a16:creationId xmlns:a16="http://schemas.microsoft.com/office/drawing/2014/main" id="{C99A27D3-68B8-7C64-4C5B-2AC792E9F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" name="Freeform 120">
                <a:extLst>
                  <a:ext uri="{FF2B5EF4-FFF2-40B4-BE49-F238E27FC236}">
                    <a16:creationId xmlns:a16="http://schemas.microsoft.com/office/drawing/2014/main" id="{4642F8D7-B1A0-5FD2-5047-A3B8E6058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2F0A006-507B-1B18-0D36-AB889813887E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40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50%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EAAE1AC-9C3D-B4DB-F8B9-8163C183B13E}"/>
              </a:ext>
            </a:extLst>
          </p:cNvPr>
          <p:cNvGrpSpPr/>
          <p:nvPr/>
        </p:nvGrpSpPr>
        <p:grpSpPr>
          <a:xfrm>
            <a:off x="3354926" y="3519683"/>
            <a:ext cx="1051407" cy="308197"/>
            <a:chOff x="7987180" y="2448668"/>
            <a:chExt cx="1051407" cy="308197"/>
          </a:xfrm>
        </p:grpSpPr>
        <p:grpSp>
          <p:nvGrpSpPr>
            <p:cNvPr id="25" name="Groupe 277">
              <a:extLst>
                <a:ext uri="{FF2B5EF4-FFF2-40B4-BE49-F238E27FC236}">
                  <a16:creationId xmlns:a16="http://schemas.microsoft.com/office/drawing/2014/main" id="{E8160B28-0020-06A7-D1C4-6BBB513F355C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30" name="Freeform 117">
                <a:extLst>
                  <a:ext uri="{FF2B5EF4-FFF2-40B4-BE49-F238E27FC236}">
                    <a16:creationId xmlns:a16="http://schemas.microsoft.com/office/drawing/2014/main" id="{74B874EE-CD97-E6E7-0837-8DC4A23A2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" name="Freeform 118">
                <a:extLst>
                  <a:ext uri="{FF2B5EF4-FFF2-40B4-BE49-F238E27FC236}">
                    <a16:creationId xmlns:a16="http://schemas.microsoft.com/office/drawing/2014/main" id="{EC7C9AC2-BBB4-F3E2-6F3B-29D619AC8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6" name="Groupe 278">
              <a:extLst>
                <a:ext uri="{FF2B5EF4-FFF2-40B4-BE49-F238E27FC236}">
                  <a16:creationId xmlns:a16="http://schemas.microsoft.com/office/drawing/2014/main" id="{2A70BF3C-E585-0B38-8CD2-2728D34A367B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28" name="Freeform 119">
                <a:extLst>
                  <a:ext uri="{FF2B5EF4-FFF2-40B4-BE49-F238E27FC236}">
                    <a16:creationId xmlns:a16="http://schemas.microsoft.com/office/drawing/2014/main" id="{AC19ED5C-5E99-F571-C9B0-55ED547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" name="Freeform 120">
                <a:extLst>
                  <a:ext uri="{FF2B5EF4-FFF2-40B4-BE49-F238E27FC236}">
                    <a16:creationId xmlns:a16="http://schemas.microsoft.com/office/drawing/2014/main" id="{8FD56769-7061-6EA7-72A4-302F6D0FA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370E57B-AAE8-2E3C-9246-58A2C4F5DA52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46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33%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EF2557B-A7AB-E78B-90A3-6679A43D90CB}"/>
              </a:ext>
            </a:extLst>
          </p:cNvPr>
          <p:cNvGrpSpPr/>
          <p:nvPr/>
        </p:nvGrpSpPr>
        <p:grpSpPr>
          <a:xfrm>
            <a:off x="8210354" y="3966055"/>
            <a:ext cx="1051407" cy="308197"/>
            <a:chOff x="7987180" y="2448668"/>
            <a:chExt cx="1051407" cy="308197"/>
          </a:xfrm>
        </p:grpSpPr>
        <p:grpSp>
          <p:nvGrpSpPr>
            <p:cNvPr id="33" name="Groupe 277">
              <a:extLst>
                <a:ext uri="{FF2B5EF4-FFF2-40B4-BE49-F238E27FC236}">
                  <a16:creationId xmlns:a16="http://schemas.microsoft.com/office/drawing/2014/main" id="{46570614-496A-8B6E-9CBC-ED30B178F0E7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38" name="Freeform 117">
                <a:extLst>
                  <a:ext uri="{FF2B5EF4-FFF2-40B4-BE49-F238E27FC236}">
                    <a16:creationId xmlns:a16="http://schemas.microsoft.com/office/drawing/2014/main" id="{CE6146DB-722A-6FAB-F99D-1CBDD9D85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" name="Freeform 118">
                <a:extLst>
                  <a:ext uri="{FF2B5EF4-FFF2-40B4-BE49-F238E27FC236}">
                    <a16:creationId xmlns:a16="http://schemas.microsoft.com/office/drawing/2014/main" id="{C960B7AC-4DC0-3DE7-261B-CA0829044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4" name="Groupe 278">
              <a:extLst>
                <a:ext uri="{FF2B5EF4-FFF2-40B4-BE49-F238E27FC236}">
                  <a16:creationId xmlns:a16="http://schemas.microsoft.com/office/drawing/2014/main" id="{22677B14-2B37-D07D-EC40-A08002644222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36" name="Freeform 119">
                <a:extLst>
                  <a:ext uri="{FF2B5EF4-FFF2-40B4-BE49-F238E27FC236}">
                    <a16:creationId xmlns:a16="http://schemas.microsoft.com/office/drawing/2014/main" id="{F41248AD-8CCA-90D4-B162-570F741D4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" name="Freeform 120">
                <a:extLst>
                  <a:ext uri="{FF2B5EF4-FFF2-40B4-BE49-F238E27FC236}">
                    <a16:creationId xmlns:a16="http://schemas.microsoft.com/office/drawing/2014/main" id="{25CE4084-A620-6DE8-47AC-68647FC74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1F0C862-41D3-2FCC-828B-5EE31704DC34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30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26%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44BD070-B993-FE87-B0F3-F4D679B999EB}"/>
              </a:ext>
            </a:extLst>
          </p:cNvPr>
          <p:cNvGrpSpPr/>
          <p:nvPr/>
        </p:nvGrpSpPr>
        <p:grpSpPr>
          <a:xfrm>
            <a:off x="2259562" y="5192802"/>
            <a:ext cx="1051407" cy="308197"/>
            <a:chOff x="7987180" y="2448668"/>
            <a:chExt cx="1051407" cy="308197"/>
          </a:xfrm>
        </p:grpSpPr>
        <p:grpSp>
          <p:nvGrpSpPr>
            <p:cNvPr id="41" name="Groupe 277">
              <a:extLst>
                <a:ext uri="{FF2B5EF4-FFF2-40B4-BE49-F238E27FC236}">
                  <a16:creationId xmlns:a16="http://schemas.microsoft.com/office/drawing/2014/main" id="{C1C9448A-5170-0528-6175-E9509DA508E5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46" name="Freeform 117">
                <a:extLst>
                  <a:ext uri="{FF2B5EF4-FFF2-40B4-BE49-F238E27FC236}">
                    <a16:creationId xmlns:a16="http://schemas.microsoft.com/office/drawing/2014/main" id="{6D51F548-881F-B0CC-18F5-5A5880E97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" name="Freeform 118">
                <a:extLst>
                  <a:ext uri="{FF2B5EF4-FFF2-40B4-BE49-F238E27FC236}">
                    <a16:creationId xmlns:a16="http://schemas.microsoft.com/office/drawing/2014/main" id="{AED7A333-639A-9B2B-1E65-18B133CFA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42" name="Groupe 278">
              <a:extLst>
                <a:ext uri="{FF2B5EF4-FFF2-40B4-BE49-F238E27FC236}">
                  <a16:creationId xmlns:a16="http://schemas.microsoft.com/office/drawing/2014/main" id="{3CFA3E04-D2D1-E330-E19C-A56C1FAD0EA5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44" name="Freeform 119">
                <a:extLst>
                  <a:ext uri="{FF2B5EF4-FFF2-40B4-BE49-F238E27FC236}">
                    <a16:creationId xmlns:a16="http://schemas.microsoft.com/office/drawing/2014/main" id="{9B787CB5-79F2-3825-ABC6-114CB4672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" name="Freeform 120">
                <a:extLst>
                  <a:ext uri="{FF2B5EF4-FFF2-40B4-BE49-F238E27FC236}">
                    <a16:creationId xmlns:a16="http://schemas.microsoft.com/office/drawing/2014/main" id="{300805CD-9884-A1C1-CC7C-904D8A619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7910AE7-6364-1C58-B623-997B738C3E4F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24%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18%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0C182FC-3F26-51AE-72A1-01EF92EAA46D}"/>
              </a:ext>
            </a:extLst>
          </p:cNvPr>
          <p:cNvGrpSpPr/>
          <p:nvPr/>
        </p:nvGrpSpPr>
        <p:grpSpPr>
          <a:xfrm>
            <a:off x="7155040" y="5598038"/>
            <a:ext cx="1051407" cy="308197"/>
            <a:chOff x="7987180" y="2448668"/>
            <a:chExt cx="1051407" cy="308197"/>
          </a:xfrm>
        </p:grpSpPr>
        <p:grpSp>
          <p:nvGrpSpPr>
            <p:cNvPr id="49" name="Groupe 277">
              <a:extLst>
                <a:ext uri="{FF2B5EF4-FFF2-40B4-BE49-F238E27FC236}">
                  <a16:creationId xmlns:a16="http://schemas.microsoft.com/office/drawing/2014/main" id="{D59DE2F5-1A4D-AB59-68CF-50ECF813FCD7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54" name="Freeform 117">
                <a:extLst>
                  <a:ext uri="{FF2B5EF4-FFF2-40B4-BE49-F238E27FC236}">
                    <a16:creationId xmlns:a16="http://schemas.microsoft.com/office/drawing/2014/main" id="{77DB2968-0798-A2EC-2BB7-C645026AE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" name="Freeform 118">
                <a:extLst>
                  <a:ext uri="{FF2B5EF4-FFF2-40B4-BE49-F238E27FC236}">
                    <a16:creationId xmlns:a16="http://schemas.microsoft.com/office/drawing/2014/main" id="{1CFF2B1D-7553-2232-7106-0BB49926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50" name="Groupe 278">
              <a:extLst>
                <a:ext uri="{FF2B5EF4-FFF2-40B4-BE49-F238E27FC236}">
                  <a16:creationId xmlns:a16="http://schemas.microsoft.com/office/drawing/2014/main" id="{9AF4321D-E481-EE65-9FA5-2B384D0D565D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52" name="Freeform 119">
                <a:extLst>
                  <a:ext uri="{FF2B5EF4-FFF2-40B4-BE49-F238E27FC236}">
                    <a16:creationId xmlns:a16="http://schemas.microsoft.com/office/drawing/2014/main" id="{BCC12176-3986-45F5-C6E8-6EB24A789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" name="Freeform 120">
                <a:extLst>
                  <a:ext uri="{FF2B5EF4-FFF2-40B4-BE49-F238E27FC236}">
                    <a16:creationId xmlns:a16="http://schemas.microsoft.com/office/drawing/2014/main" id="{638EB911-DED0-2D4D-D6B0-4AABA91B0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3BC6398-B9D5-317A-7FB8-EB7CA122951D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14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23%</a:t>
              </a:r>
            </a:p>
          </p:txBody>
        </p:sp>
      </p:grpSp>
      <p:graphicFrame>
        <p:nvGraphicFramePr>
          <p:cNvPr id="57" name="Graphique 56">
            <a:extLst>
              <a:ext uri="{FF2B5EF4-FFF2-40B4-BE49-F238E27FC236}">
                <a16:creationId xmlns:a16="http://schemas.microsoft.com/office/drawing/2014/main" id="{B8D3031C-5BE2-16B0-E596-3CE790F1B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090653"/>
              </p:ext>
            </p:extLst>
          </p:nvPr>
        </p:nvGraphicFramePr>
        <p:xfrm>
          <a:off x="7603854" y="2037337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ZoneTexte 57">
            <a:extLst>
              <a:ext uri="{FF2B5EF4-FFF2-40B4-BE49-F238E27FC236}">
                <a16:creationId xmlns:a16="http://schemas.microsoft.com/office/drawing/2014/main" id="{381AB6B6-1A5C-C15E-C5E9-DDEA194EBC17}"/>
              </a:ext>
            </a:extLst>
          </p:cNvPr>
          <p:cNvSpPr txBox="1"/>
          <p:nvPr/>
        </p:nvSpPr>
        <p:spPr bwMode="auto">
          <a:xfrm>
            <a:off x="8123784" y="204676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EA0C31E-4D75-3D00-9C77-456C2AF680E0}"/>
              </a:ext>
            </a:extLst>
          </p:cNvPr>
          <p:cNvSpPr txBox="1"/>
          <p:nvPr/>
        </p:nvSpPr>
        <p:spPr bwMode="auto">
          <a:xfrm>
            <a:off x="8115968" y="2237071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6314FA2-614C-6082-46D6-2F55F7E0C08D}"/>
              </a:ext>
            </a:extLst>
          </p:cNvPr>
          <p:cNvSpPr txBox="1"/>
          <p:nvPr/>
        </p:nvSpPr>
        <p:spPr bwMode="auto">
          <a:xfrm>
            <a:off x="8122379" y="241723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CBB2F8F-66A0-C7B5-A1BD-D5F7992EE18C}"/>
              </a:ext>
            </a:extLst>
          </p:cNvPr>
          <p:cNvSpPr txBox="1"/>
          <p:nvPr/>
        </p:nvSpPr>
        <p:spPr bwMode="auto">
          <a:xfrm>
            <a:off x="8109556" y="2574518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00D216D-E764-16FA-C96A-9D8864659676}"/>
              </a:ext>
            </a:extLst>
          </p:cNvPr>
          <p:cNvSpPr txBox="1"/>
          <p:nvPr/>
        </p:nvSpPr>
        <p:spPr bwMode="auto">
          <a:xfrm>
            <a:off x="8111159" y="2734851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38A915A-E0E3-8063-81F2-70E4AF2A42DD}"/>
              </a:ext>
            </a:extLst>
          </p:cNvPr>
          <p:cNvSpPr txBox="1"/>
          <p:nvPr/>
        </p:nvSpPr>
        <p:spPr bwMode="auto">
          <a:xfrm>
            <a:off x="8906323" y="2055278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A51DE4C-ABFB-816F-582B-42FC429789EF}"/>
              </a:ext>
            </a:extLst>
          </p:cNvPr>
          <p:cNvSpPr txBox="1"/>
          <p:nvPr/>
        </p:nvSpPr>
        <p:spPr bwMode="auto">
          <a:xfrm>
            <a:off x="8957283" y="2400652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F8FC7075-9919-C402-B731-DB546B3F4927}"/>
              </a:ext>
            </a:extLst>
          </p:cNvPr>
          <p:cNvSpPr txBox="1"/>
          <p:nvPr/>
        </p:nvSpPr>
        <p:spPr bwMode="auto">
          <a:xfrm>
            <a:off x="8953956" y="2245265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DB74F6A-BDDC-0F92-1F67-7184668E279A}"/>
              </a:ext>
            </a:extLst>
          </p:cNvPr>
          <p:cNvSpPr txBox="1"/>
          <p:nvPr/>
        </p:nvSpPr>
        <p:spPr bwMode="auto">
          <a:xfrm>
            <a:off x="8998255" y="2564892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5DA9289-D47B-7A54-AD64-9B5441DF9397}"/>
              </a:ext>
            </a:extLst>
          </p:cNvPr>
          <p:cNvSpPr txBox="1"/>
          <p:nvPr/>
        </p:nvSpPr>
        <p:spPr bwMode="auto">
          <a:xfrm>
            <a:off x="8996651" y="2746139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89" name="Graphique 88">
            <a:extLst>
              <a:ext uri="{FF2B5EF4-FFF2-40B4-BE49-F238E27FC236}">
                <a16:creationId xmlns:a16="http://schemas.microsoft.com/office/drawing/2014/main" id="{D95B509E-0500-5B74-4464-B2FF7020E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077749"/>
              </p:ext>
            </p:extLst>
          </p:nvPr>
        </p:nvGraphicFramePr>
        <p:xfrm>
          <a:off x="2738971" y="2022230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ZoneTexte 89">
            <a:extLst>
              <a:ext uri="{FF2B5EF4-FFF2-40B4-BE49-F238E27FC236}">
                <a16:creationId xmlns:a16="http://schemas.microsoft.com/office/drawing/2014/main" id="{41A4E6DD-6973-A218-45E4-631E97000ECA}"/>
              </a:ext>
            </a:extLst>
          </p:cNvPr>
          <p:cNvSpPr txBox="1"/>
          <p:nvPr/>
        </p:nvSpPr>
        <p:spPr bwMode="auto">
          <a:xfrm>
            <a:off x="3258901" y="2031657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B60D7DFE-DBD0-A495-EAA2-5570A893D19B}"/>
              </a:ext>
            </a:extLst>
          </p:cNvPr>
          <p:cNvSpPr txBox="1"/>
          <p:nvPr/>
        </p:nvSpPr>
        <p:spPr bwMode="auto">
          <a:xfrm>
            <a:off x="3251085" y="2221964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152E8FCE-10DA-34EC-F31A-32E7C0B0EA6A}"/>
              </a:ext>
            </a:extLst>
          </p:cNvPr>
          <p:cNvSpPr txBox="1"/>
          <p:nvPr/>
        </p:nvSpPr>
        <p:spPr bwMode="auto">
          <a:xfrm>
            <a:off x="3257496" y="2402131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F62EB79-E8DC-2B13-700F-EEDE1D140FAF}"/>
              </a:ext>
            </a:extLst>
          </p:cNvPr>
          <p:cNvSpPr txBox="1"/>
          <p:nvPr/>
        </p:nvSpPr>
        <p:spPr bwMode="auto">
          <a:xfrm>
            <a:off x="3244673" y="2559411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D0861BB-C1FA-7F36-2CEB-EBB2055CA226}"/>
              </a:ext>
            </a:extLst>
          </p:cNvPr>
          <p:cNvSpPr txBox="1"/>
          <p:nvPr/>
        </p:nvSpPr>
        <p:spPr bwMode="auto">
          <a:xfrm>
            <a:off x="3246276" y="271974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BF5109AD-8AB3-9F33-DDF3-BDA7708D67B1}"/>
              </a:ext>
            </a:extLst>
          </p:cNvPr>
          <p:cNvSpPr txBox="1"/>
          <p:nvPr/>
        </p:nvSpPr>
        <p:spPr bwMode="auto">
          <a:xfrm>
            <a:off x="4041440" y="2040171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7341332E-D722-B508-FAEC-DCB79F207150}"/>
              </a:ext>
            </a:extLst>
          </p:cNvPr>
          <p:cNvSpPr txBox="1"/>
          <p:nvPr/>
        </p:nvSpPr>
        <p:spPr bwMode="auto">
          <a:xfrm>
            <a:off x="4060340" y="2385545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98519047-53C9-0271-452D-B6E7AB183EFD}"/>
              </a:ext>
            </a:extLst>
          </p:cNvPr>
          <p:cNvSpPr txBox="1"/>
          <p:nvPr/>
        </p:nvSpPr>
        <p:spPr bwMode="auto">
          <a:xfrm>
            <a:off x="4089073" y="2230158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364D67A8-F4A4-7F76-6D77-BC05636B8609}"/>
              </a:ext>
            </a:extLst>
          </p:cNvPr>
          <p:cNvSpPr txBox="1"/>
          <p:nvPr/>
        </p:nvSpPr>
        <p:spPr bwMode="auto">
          <a:xfrm>
            <a:off x="4133372" y="2549785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2B2FCD1-B41F-AB57-4144-D5EA6F3FBFBC}"/>
              </a:ext>
            </a:extLst>
          </p:cNvPr>
          <p:cNvSpPr txBox="1"/>
          <p:nvPr/>
        </p:nvSpPr>
        <p:spPr bwMode="auto">
          <a:xfrm>
            <a:off x="4104517" y="2731032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2244949-E481-3577-A83E-3721F137E9C3}"/>
              </a:ext>
            </a:extLst>
          </p:cNvPr>
          <p:cNvCxnSpPr/>
          <p:nvPr/>
        </p:nvCxnSpPr>
        <p:spPr>
          <a:xfrm flipH="1">
            <a:off x="4557085" y="2874982"/>
            <a:ext cx="8071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80697B26-DF9A-7BA1-7BFF-84442F11B6A8}"/>
              </a:ext>
            </a:extLst>
          </p:cNvPr>
          <p:cNvCxnSpPr/>
          <p:nvPr/>
        </p:nvCxnSpPr>
        <p:spPr>
          <a:xfrm flipH="1">
            <a:off x="7320045" y="2464791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Graphique 100">
            <a:extLst>
              <a:ext uri="{FF2B5EF4-FFF2-40B4-BE49-F238E27FC236}">
                <a16:creationId xmlns:a16="http://schemas.microsoft.com/office/drawing/2014/main" id="{DC52B067-CE91-2A44-26D9-B775079F8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432711"/>
              </p:ext>
            </p:extLst>
          </p:nvPr>
        </p:nvGraphicFramePr>
        <p:xfrm>
          <a:off x="9044160" y="3000104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2" name="ZoneTexte 101">
            <a:extLst>
              <a:ext uri="{FF2B5EF4-FFF2-40B4-BE49-F238E27FC236}">
                <a16:creationId xmlns:a16="http://schemas.microsoft.com/office/drawing/2014/main" id="{7DCBD8AA-1F81-18E2-BD6A-F9F56546D2F5}"/>
              </a:ext>
            </a:extLst>
          </p:cNvPr>
          <p:cNvSpPr txBox="1"/>
          <p:nvPr/>
        </p:nvSpPr>
        <p:spPr bwMode="auto">
          <a:xfrm>
            <a:off x="9564090" y="3009531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B29ACEA-28BC-7ED6-0D16-16956BFD64E4}"/>
              </a:ext>
            </a:extLst>
          </p:cNvPr>
          <p:cNvSpPr txBox="1"/>
          <p:nvPr/>
        </p:nvSpPr>
        <p:spPr bwMode="auto">
          <a:xfrm>
            <a:off x="9556274" y="3199838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CA7529A-9921-B3C4-9FAA-A510F271B4A7}"/>
              </a:ext>
            </a:extLst>
          </p:cNvPr>
          <p:cNvSpPr txBox="1"/>
          <p:nvPr/>
        </p:nvSpPr>
        <p:spPr bwMode="auto">
          <a:xfrm>
            <a:off x="9562685" y="3380005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482D9C44-398F-E2E6-A5B7-7B1464DF8EC3}"/>
              </a:ext>
            </a:extLst>
          </p:cNvPr>
          <p:cNvSpPr txBox="1"/>
          <p:nvPr/>
        </p:nvSpPr>
        <p:spPr bwMode="auto">
          <a:xfrm>
            <a:off x="9549862" y="3537285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65DA6F5-3C5E-562D-BB4D-593685E0649E}"/>
              </a:ext>
            </a:extLst>
          </p:cNvPr>
          <p:cNvSpPr txBox="1"/>
          <p:nvPr/>
        </p:nvSpPr>
        <p:spPr bwMode="auto">
          <a:xfrm>
            <a:off x="9551465" y="3697618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4F3FB642-FB60-3CEE-245F-341ACB6C6A4A}"/>
              </a:ext>
            </a:extLst>
          </p:cNvPr>
          <p:cNvSpPr txBox="1"/>
          <p:nvPr/>
        </p:nvSpPr>
        <p:spPr bwMode="auto">
          <a:xfrm>
            <a:off x="10365529" y="3197171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92DDC4F7-828B-589D-CE41-DF63F673B694}"/>
              </a:ext>
            </a:extLst>
          </p:cNvPr>
          <p:cNvSpPr txBox="1"/>
          <p:nvPr/>
        </p:nvSpPr>
        <p:spPr bwMode="auto">
          <a:xfrm>
            <a:off x="10394262" y="3041784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0457BA10-FF54-C206-7141-B8BCCFA0F777}"/>
              </a:ext>
            </a:extLst>
          </p:cNvPr>
          <p:cNvSpPr txBox="1"/>
          <p:nvPr/>
        </p:nvSpPr>
        <p:spPr bwMode="auto">
          <a:xfrm>
            <a:off x="10469019" y="3361411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E3E0D06-8C88-B468-16F3-A22E8C19F9A8}"/>
              </a:ext>
            </a:extLst>
          </p:cNvPr>
          <p:cNvSpPr txBox="1"/>
          <p:nvPr/>
        </p:nvSpPr>
        <p:spPr bwMode="auto">
          <a:xfrm>
            <a:off x="10440163" y="3542658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CC0E90ED-43BA-9325-42A0-7B75707E398A}"/>
              </a:ext>
            </a:extLst>
          </p:cNvPr>
          <p:cNvCxnSpPr/>
          <p:nvPr/>
        </p:nvCxnSpPr>
        <p:spPr>
          <a:xfrm flipH="1">
            <a:off x="8759921" y="3322972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7E00BFA-C3AD-98DB-1167-4A725EC0380C}"/>
              </a:ext>
            </a:extLst>
          </p:cNvPr>
          <p:cNvCxnSpPr/>
          <p:nvPr/>
        </p:nvCxnSpPr>
        <p:spPr>
          <a:xfrm flipH="1">
            <a:off x="3037763" y="3732919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extLst>
              <a:ext uri="{FF2B5EF4-FFF2-40B4-BE49-F238E27FC236}">
                <a16:creationId xmlns:a16="http://schemas.microsoft.com/office/drawing/2014/main" id="{6A96C65F-8313-22DC-8C0A-7B5E0A600336}"/>
              </a:ext>
            </a:extLst>
          </p:cNvPr>
          <p:cNvSpPr txBox="1"/>
          <p:nvPr/>
        </p:nvSpPr>
        <p:spPr bwMode="auto">
          <a:xfrm>
            <a:off x="1764123" y="3154631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80C3BCBD-C171-EAFD-3390-41B0313903E7}"/>
              </a:ext>
            </a:extLst>
          </p:cNvPr>
          <p:cNvSpPr txBox="1"/>
          <p:nvPr/>
        </p:nvSpPr>
        <p:spPr bwMode="auto">
          <a:xfrm>
            <a:off x="1756307" y="3344938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9C908422-C064-824D-9DFF-6F11C3A8CF34}"/>
              </a:ext>
            </a:extLst>
          </p:cNvPr>
          <p:cNvSpPr txBox="1"/>
          <p:nvPr/>
        </p:nvSpPr>
        <p:spPr bwMode="auto">
          <a:xfrm>
            <a:off x="1762718" y="3525105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3350A8CA-9D0C-95AF-E479-2F86F771FB2D}"/>
              </a:ext>
            </a:extLst>
          </p:cNvPr>
          <p:cNvSpPr txBox="1"/>
          <p:nvPr/>
        </p:nvSpPr>
        <p:spPr bwMode="auto">
          <a:xfrm>
            <a:off x="1749895" y="3682385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04F8A56-5162-8C0E-4674-2EA181FD4592}"/>
              </a:ext>
            </a:extLst>
          </p:cNvPr>
          <p:cNvSpPr txBox="1"/>
          <p:nvPr/>
        </p:nvSpPr>
        <p:spPr bwMode="auto">
          <a:xfrm>
            <a:off x="1751498" y="3842718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88960182-E3D3-DBF6-97BC-1AB969DB1399}"/>
              </a:ext>
            </a:extLst>
          </p:cNvPr>
          <p:cNvSpPr txBox="1"/>
          <p:nvPr/>
        </p:nvSpPr>
        <p:spPr bwMode="auto">
          <a:xfrm>
            <a:off x="2546662" y="3163145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BB67824C-5F68-836D-8BD5-4ACE90493656}"/>
              </a:ext>
            </a:extLst>
          </p:cNvPr>
          <p:cNvSpPr txBox="1"/>
          <p:nvPr/>
        </p:nvSpPr>
        <p:spPr bwMode="auto">
          <a:xfrm>
            <a:off x="2565562" y="3508519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BA4A095-8C78-EAA6-3487-975F941AD14C}"/>
              </a:ext>
            </a:extLst>
          </p:cNvPr>
          <p:cNvSpPr txBox="1"/>
          <p:nvPr/>
        </p:nvSpPr>
        <p:spPr bwMode="auto">
          <a:xfrm>
            <a:off x="2594295" y="3353132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86CAB74E-058A-9A02-EE2B-B6729969B3A2}"/>
              </a:ext>
            </a:extLst>
          </p:cNvPr>
          <p:cNvSpPr txBox="1"/>
          <p:nvPr/>
        </p:nvSpPr>
        <p:spPr bwMode="auto">
          <a:xfrm>
            <a:off x="2638594" y="3672759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7F4E35A7-AACD-057A-DD0A-6D6707F208C8}"/>
              </a:ext>
            </a:extLst>
          </p:cNvPr>
          <p:cNvSpPr txBox="1"/>
          <p:nvPr/>
        </p:nvSpPr>
        <p:spPr bwMode="auto">
          <a:xfrm>
            <a:off x="2609739" y="3854006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25" name="Graphique 124">
            <a:extLst>
              <a:ext uri="{FF2B5EF4-FFF2-40B4-BE49-F238E27FC236}">
                <a16:creationId xmlns:a16="http://schemas.microsoft.com/office/drawing/2014/main" id="{65EF658E-E9F2-8A71-48B8-761CD8809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991400"/>
              </p:ext>
            </p:extLst>
          </p:nvPr>
        </p:nvGraphicFramePr>
        <p:xfrm>
          <a:off x="9229831" y="4052359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6" name="ZoneTexte 125">
            <a:extLst>
              <a:ext uri="{FF2B5EF4-FFF2-40B4-BE49-F238E27FC236}">
                <a16:creationId xmlns:a16="http://schemas.microsoft.com/office/drawing/2014/main" id="{1DBA63A0-72DD-2E0F-4C1C-51DB8839BC19}"/>
              </a:ext>
            </a:extLst>
          </p:cNvPr>
          <p:cNvSpPr txBox="1"/>
          <p:nvPr/>
        </p:nvSpPr>
        <p:spPr bwMode="auto">
          <a:xfrm>
            <a:off x="10370714" y="370351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0EE5F88A-95FB-57AC-37AA-5E6235932007}"/>
              </a:ext>
            </a:extLst>
          </p:cNvPr>
          <p:cNvSpPr txBox="1"/>
          <p:nvPr/>
        </p:nvSpPr>
        <p:spPr bwMode="auto">
          <a:xfrm>
            <a:off x="9741945" y="425209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5A7664F1-BBB3-A120-E2EE-8F882DF6815D}"/>
              </a:ext>
            </a:extLst>
          </p:cNvPr>
          <p:cNvSpPr txBox="1"/>
          <p:nvPr/>
        </p:nvSpPr>
        <p:spPr bwMode="auto">
          <a:xfrm>
            <a:off x="9748356" y="4432260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C0570D4F-14E1-4BAC-CB9B-0FF6B725BB24}"/>
              </a:ext>
            </a:extLst>
          </p:cNvPr>
          <p:cNvSpPr txBox="1"/>
          <p:nvPr/>
        </p:nvSpPr>
        <p:spPr bwMode="auto">
          <a:xfrm>
            <a:off x="9735533" y="458954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369C47B7-1046-89EB-3A24-5D12E2A73586}"/>
              </a:ext>
            </a:extLst>
          </p:cNvPr>
          <p:cNvSpPr txBox="1"/>
          <p:nvPr/>
        </p:nvSpPr>
        <p:spPr bwMode="auto">
          <a:xfrm>
            <a:off x="9737136" y="4749873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DB39E87-D645-2DA4-823F-BE1CF51C763C}"/>
              </a:ext>
            </a:extLst>
          </p:cNvPr>
          <p:cNvSpPr txBox="1"/>
          <p:nvPr/>
        </p:nvSpPr>
        <p:spPr bwMode="auto">
          <a:xfrm>
            <a:off x="10602310" y="4434853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EC1B6F02-3654-01DB-382E-65567A54DE68}"/>
              </a:ext>
            </a:extLst>
          </p:cNvPr>
          <p:cNvSpPr txBox="1"/>
          <p:nvPr/>
        </p:nvSpPr>
        <p:spPr bwMode="auto">
          <a:xfrm>
            <a:off x="10609235" y="4259139"/>
            <a:ext cx="4315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4E6F3FF3-737B-78C8-AD4A-B39DC61F6DCC}"/>
              </a:ext>
            </a:extLst>
          </p:cNvPr>
          <p:cNvSpPr txBox="1"/>
          <p:nvPr/>
        </p:nvSpPr>
        <p:spPr bwMode="auto">
          <a:xfrm>
            <a:off x="10615266" y="4579914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0607C7F1-96F7-0939-6EE4-2731C2909DCD}"/>
              </a:ext>
            </a:extLst>
          </p:cNvPr>
          <p:cNvSpPr txBox="1"/>
          <p:nvPr/>
        </p:nvSpPr>
        <p:spPr bwMode="auto">
          <a:xfrm>
            <a:off x="10555953" y="4761161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A4A8A1A2-EB03-349E-0194-9A08515E2607}"/>
              </a:ext>
            </a:extLst>
          </p:cNvPr>
          <p:cNvCxnSpPr/>
          <p:nvPr/>
        </p:nvCxnSpPr>
        <p:spPr>
          <a:xfrm flipH="1">
            <a:off x="9298857" y="4137028"/>
            <a:ext cx="1090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ZoneTexte 135">
            <a:extLst>
              <a:ext uri="{FF2B5EF4-FFF2-40B4-BE49-F238E27FC236}">
                <a16:creationId xmlns:a16="http://schemas.microsoft.com/office/drawing/2014/main" id="{7DD486FD-DDD5-78EA-41BB-2C45A0E40944}"/>
              </a:ext>
            </a:extLst>
          </p:cNvPr>
          <p:cNvSpPr txBox="1"/>
          <p:nvPr/>
        </p:nvSpPr>
        <p:spPr bwMode="auto">
          <a:xfrm>
            <a:off x="10588616" y="4109545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48" name="Graphique 147">
            <a:extLst>
              <a:ext uri="{FF2B5EF4-FFF2-40B4-BE49-F238E27FC236}">
                <a16:creationId xmlns:a16="http://schemas.microsoft.com/office/drawing/2014/main" id="{02C0B6A7-612F-297A-0F44-63E470AF1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44188"/>
              </p:ext>
            </p:extLst>
          </p:nvPr>
        </p:nvGraphicFramePr>
        <p:xfrm>
          <a:off x="2259562" y="4126148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9" name="ZoneTexte 148">
            <a:extLst>
              <a:ext uri="{FF2B5EF4-FFF2-40B4-BE49-F238E27FC236}">
                <a16:creationId xmlns:a16="http://schemas.microsoft.com/office/drawing/2014/main" id="{8CCC2024-A145-7A88-B604-1A8A323A2810}"/>
              </a:ext>
            </a:extLst>
          </p:cNvPr>
          <p:cNvSpPr txBox="1"/>
          <p:nvPr/>
        </p:nvSpPr>
        <p:spPr bwMode="auto">
          <a:xfrm>
            <a:off x="2779492" y="413557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A343C78-749B-30FC-B24F-F9FBCF8FAFDC}"/>
              </a:ext>
            </a:extLst>
          </p:cNvPr>
          <p:cNvSpPr txBox="1"/>
          <p:nvPr/>
        </p:nvSpPr>
        <p:spPr bwMode="auto">
          <a:xfrm>
            <a:off x="2771676" y="4325882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9E1DAB0D-38E4-1E08-E111-E938A2DD75C6}"/>
              </a:ext>
            </a:extLst>
          </p:cNvPr>
          <p:cNvSpPr txBox="1"/>
          <p:nvPr/>
        </p:nvSpPr>
        <p:spPr bwMode="auto">
          <a:xfrm>
            <a:off x="2778087" y="4506049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B54786EE-7401-DE90-19BE-87F088B909A0}"/>
              </a:ext>
            </a:extLst>
          </p:cNvPr>
          <p:cNvSpPr txBox="1"/>
          <p:nvPr/>
        </p:nvSpPr>
        <p:spPr bwMode="auto">
          <a:xfrm>
            <a:off x="2765264" y="4663329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9D797D10-4749-E459-78EB-777B44E08CD3}"/>
              </a:ext>
            </a:extLst>
          </p:cNvPr>
          <p:cNvSpPr txBox="1"/>
          <p:nvPr/>
        </p:nvSpPr>
        <p:spPr bwMode="auto">
          <a:xfrm>
            <a:off x="2766867" y="4823662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E4F3C228-52CA-2FF7-846A-2F67C1B5C6BB}"/>
              </a:ext>
            </a:extLst>
          </p:cNvPr>
          <p:cNvSpPr txBox="1"/>
          <p:nvPr/>
        </p:nvSpPr>
        <p:spPr bwMode="auto">
          <a:xfrm>
            <a:off x="3480227" y="4143024"/>
            <a:ext cx="3706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7A341ED9-9C17-3D25-4B41-82CACFF052B4}"/>
              </a:ext>
            </a:extLst>
          </p:cNvPr>
          <p:cNvSpPr txBox="1"/>
          <p:nvPr/>
        </p:nvSpPr>
        <p:spPr bwMode="auto">
          <a:xfrm>
            <a:off x="3429737" y="4515331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228D64D1-3179-966F-C3EC-4BAE0ABF9385}"/>
              </a:ext>
            </a:extLst>
          </p:cNvPr>
          <p:cNvSpPr txBox="1"/>
          <p:nvPr/>
        </p:nvSpPr>
        <p:spPr bwMode="auto">
          <a:xfrm>
            <a:off x="3466642" y="4325357"/>
            <a:ext cx="3706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F444F280-A7DD-E354-7A65-D4CA14C174FE}"/>
              </a:ext>
            </a:extLst>
          </p:cNvPr>
          <p:cNvCxnSpPr/>
          <p:nvPr/>
        </p:nvCxnSpPr>
        <p:spPr>
          <a:xfrm flipH="1">
            <a:off x="4111636" y="4523850"/>
            <a:ext cx="9766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ZoneTexte 157">
            <a:extLst>
              <a:ext uri="{FF2B5EF4-FFF2-40B4-BE49-F238E27FC236}">
                <a16:creationId xmlns:a16="http://schemas.microsoft.com/office/drawing/2014/main" id="{EDFAA6D9-EE53-16BE-0D16-C54F5E560C7C}"/>
              </a:ext>
            </a:extLst>
          </p:cNvPr>
          <p:cNvSpPr txBox="1"/>
          <p:nvPr/>
        </p:nvSpPr>
        <p:spPr bwMode="auto">
          <a:xfrm>
            <a:off x="3390844" y="4696765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EB408D51-1E05-E2A8-4DD8-937B5AF4E084}"/>
              </a:ext>
            </a:extLst>
          </p:cNvPr>
          <p:cNvSpPr txBox="1"/>
          <p:nvPr/>
        </p:nvSpPr>
        <p:spPr bwMode="auto">
          <a:xfrm>
            <a:off x="3361989" y="4810813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BF387A3A-3349-70FD-4216-9BF47919AE99}"/>
              </a:ext>
            </a:extLst>
          </p:cNvPr>
          <p:cNvCxnSpPr/>
          <p:nvPr/>
        </p:nvCxnSpPr>
        <p:spPr>
          <a:xfrm flipH="1">
            <a:off x="1941751" y="5381139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161">
            <a:extLst>
              <a:ext uri="{FF2B5EF4-FFF2-40B4-BE49-F238E27FC236}">
                <a16:creationId xmlns:a16="http://schemas.microsoft.com/office/drawing/2014/main" id="{93E24FCD-FE54-80A2-47C4-DBA58C986EA8}"/>
              </a:ext>
            </a:extLst>
          </p:cNvPr>
          <p:cNvSpPr txBox="1"/>
          <p:nvPr/>
        </p:nvSpPr>
        <p:spPr bwMode="auto">
          <a:xfrm>
            <a:off x="904360" y="506246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5E9700F2-CB9D-8B3B-4736-DD6A89385879}"/>
              </a:ext>
            </a:extLst>
          </p:cNvPr>
          <p:cNvSpPr txBox="1"/>
          <p:nvPr/>
        </p:nvSpPr>
        <p:spPr bwMode="auto">
          <a:xfrm>
            <a:off x="896544" y="5252776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CABE6734-6B21-7E27-A6DA-468C6A86B6D2}"/>
              </a:ext>
            </a:extLst>
          </p:cNvPr>
          <p:cNvSpPr txBox="1"/>
          <p:nvPr/>
        </p:nvSpPr>
        <p:spPr bwMode="auto">
          <a:xfrm>
            <a:off x="902955" y="543294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83D39139-52DB-4F26-B5A5-9F51B7667A78}"/>
              </a:ext>
            </a:extLst>
          </p:cNvPr>
          <p:cNvSpPr txBox="1"/>
          <p:nvPr/>
        </p:nvSpPr>
        <p:spPr bwMode="auto">
          <a:xfrm>
            <a:off x="890132" y="5590223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9864EFDD-6304-02D8-8A18-32A171DB3312}"/>
              </a:ext>
            </a:extLst>
          </p:cNvPr>
          <p:cNvSpPr txBox="1"/>
          <p:nvPr/>
        </p:nvSpPr>
        <p:spPr bwMode="auto">
          <a:xfrm>
            <a:off x="891735" y="5750556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5D810440-64EA-99F9-7F31-663773048934}"/>
              </a:ext>
            </a:extLst>
          </p:cNvPr>
          <p:cNvSpPr txBox="1"/>
          <p:nvPr/>
        </p:nvSpPr>
        <p:spPr bwMode="auto">
          <a:xfrm>
            <a:off x="1563578" y="5433680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DF6C0675-06D5-E4CE-D0DA-6EB14C03AB1C}"/>
              </a:ext>
            </a:extLst>
          </p:cNvPr>
          <p:cNvSpPr txBox="1"/>
          <p:nvPr/>
        </p:nvSpPr>
        <p:spPr bwMode="auto">
          <a:xfrm>
            <a:off x="1472394" y="5260471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B12F3BC9-04DB-8D27-40CC-F48CE52F1226}"/>
              </a:ext>
            </a:extLst>
          </p:cNvPr>
          <p:cNvSpPr txBox="1"/>
          <p:nvPr/>
        </p:nvSpPr>
        <p:spPr bwMode="auto">
          <a:xfrm>
            <a:off x="1555563" y="5598150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2B47270A-86EF-5B64-BDDB-5FAE9FDE3ABE}"/>
              </a:ext>
            </a:extLst>
          </p:cNvPr>
          <p:cNvSpPr txBox="1"/>
          <p:nvPr/>
        </p:nvSpPr>
        <p:spPr bwMode="auto">
          <a:xfrm>
            <a:off x="1514385" y="577135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72" name="Graphique 171">
            <a:extLst>
              <a:ext uri="{FF2B5EF4-FFF2-40B4-BE49-F238E27FC236}">
                <a16:creationId xmlns:a16="http://schemas.microsoft.com/office/drawing/2014/main" id="{FF3F13DE-9683-D9F7-8E94-6B562ABD0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123834"/>
              </p:ext>
            </p:extLst>
          </p:nvPr>
        </p:nvGraphicFramePr>
        <p:xfrm>
          <a:off x="8664994" y="5495015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3" name="ZoneTexte 172">
            <a:extLst>
              <a:ext uri="{FF2B5EF4-FFF2-40B4-BE49-F238E27FC236}">
                <a16:creationId xmlns:a16="http://schemas.microsoft.com/office/drawing/2014/main" id="{8F92AE84-E755-91CC-CCED-AC0F80E90E06}"/>
              </a:ext>
            </a:extLst>
          </p:cNvPr>
          <p:cNvSpPr txBox="1"/>
          <p:nvPr/>
        </p:nvSpPr>
        <p:spPr bwMode="auto">
          <a:xfrm>
            <a:off x="9177108" y="569474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70DF3987-1311-CCDB-3492-2F07669163D0}"/>
              </a:ext>
            </a:extLst>
          </p:cNvPr>
          <p:cNvSpPr txBox="1"/>
          <p:nvPr/>
        </p:nvSpPr>
        <p:spPr bwMode="auto">
          <a:xfrm>
            <a:off x="9183519" y="5874916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6F57C9E3-B319-B4FE-8398-A6CD89AFF3C5}"/>
              </a:ext>
            </a:extLst>
          </p:cNvPr>
          <p:cNvSpPr txBox="1"/>
          <p:nvPr/>
        </p:nvSpPr>
        <p:spPr bwMode="auto">
          <a:xfrm>
            <a:off x="9170696" y="6032196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DAC47433-1688-CA29-8248-6F5446AE2B5F}"/>
              </a:ext>
            </a:extLst>
          </p:cNvPr>
          <p:cNvSpPr txBox="1"/>
          <p:nvPr/>
        </p:nvSpPr>
        <p:spPr bwMode="auto">
          <a:xfrm>
            <a:off x="9172299" y="6192529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E2649CE0-A99C-20AE-DBC7-9FD783E9FB70}"/>
              </a:ext>
            </a:extLst>
          </p:cNvPr>
          <p:cNvSpPr txBox="1"/>
          <p:nvPr/>
        </p:nvSpPr>
        <p:spPr bwMode="auto">
          <a:xfrm>
            <a:off x="9796840" y="5882611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66B43A34-00F3-9B0B-F0E6-C484A6177B51}"/>
              </a:ext>
            </a:extLst>
          </p:cNvPr>
          <p:cNvSpPr txBox="1"/>
          <p:nvPr/>
        </p:nvSpPr>
        <p:spPr bwMode="auto">
          <a:xfrm>
            <a:off x="9803252" y="5731380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CDFC25A7-33C4-F9D7-D6D0-E8DDCFB8F47D}"/>
              </a:ext>
            </a:extLst>
          </p:cNvPr>
          <p:cNvSpPr txBox="1"/>
          <p:nvPr/>
        </p:nvSpPr>
        <p:spPr bwMode="auto">
          <a:xfrm>
            <a:off x="9770105" y="6072322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36F2C429-D8C1-A22C-BA43-151A0567F966}"/>
              </a:ext>
            </a:extLst>
          </p:cNvPr>
          <p:cNvSpPr txBox="1"/>
          <p:nvPr/>
        </p:nvSpPr>
        <p:spPr bwMode="auto">
          <a:xfrm>
            <a:off x="9791488" y="6193335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D60E991B-4BCF-F2BC-C112-4D071E3ED2AA}"/>
              </a:ext>
            </a:extLst>
          </p:cNvPr>
          <p:cNvCxnSpPr/>
          <p:nvPr/>
        </p:nvCxnSpPr>
        <p:spPr>
          <a:xfrm flipH="1">
            <a:off x="8380960" y="5747970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CCEC4BB7-C804-9B8E-31D5-81C062CAB007}"/>
              </a:ext>
            </a:extLst>
          </p:cNvPr>
          <p:cNvSpPr txBox="1"/>
          <p:nvPr/>
        </p:nvSpPr>
        <p:spPr bwMode="auto">
          <a:xfrm>
            <a:off x="9764130" y="5499596"/>
            <a:ext cx="3834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F611CE2-9150-8C64-17E3-44AA630BE2CF}"/>
              </a:ext>
            </a:extLst>
          </p:cNvPr>
          <p:cNvSpPr/>
          <p:nvPr/>
        </p:nvSpPr>
        <p:spPr>
          <a:xfrm>
            <a:off x="1529335" y="2229812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45% 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2905D1C-0DF9-7103-AE5B-A669FC6153D4}"/>
              </a:ext>
            </a:extLst>
          </p:cNvPr>
          <p:cNvSpPr/>
          <p:nvPr/>
        </p:nvSpPr>
        <p:spPr>
          <a:xfrm>
            <a:off x="1520775" y="2464504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50% 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8597905-F8BE-7DA0-D078-88C9E95DD106}"/>
              </a:ext>
            </a:extLst>
          </p:cNvPr>
          <p:cNvSpPr/>
          <p:nvPr/>
        </p:nvSpPr>
        <p:spPr>
          <a:xfrm>
            <a:off x="1511491" y="2707464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53% 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7F9767C8-4C6F-5E18-A4EF-A93A82E21F3D}"/>
              </a:ext>
            </a:extLst>
          </p:cNvPr>
          <p:cNvSpPr txBox="1"/>
          <p:nvPr/>
        </p:nvSpPr>
        <p:spPr bwMode="auto">
          <a:xfrm>
            <a:off x="1902963" y="2155850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1EF3721F-7296-6678-000C-29651B904F84}"/>
              </a:ext>
            </a:extLst>
          </p:cNvPr>
          <p:cNvSpPr txBox="1"/>
          <p:nvPr/>
        </p:nvSpPr>
        <p:spPr bwMode="auto">
          <a:xfrm>
            <a:off x="1904574" y="2421573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129543F6-79EB-9AA8-BBC1-701D533E076F}"/>
              </a:ext>
            </a:extLst>
          </p:cNvPr>
          <p:cNvSpPr txBox="1"/>
          <p:nvPr/>
        </p:nvSpPr>
        <p:spPr bwMode="auto">
          <a:xfrm>
            <a:off x="1995828" y="2630021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D03232FB-CEEA-DBD2-3A9A-45170DB1D9F8}"/>
              </a:ext>
            </a:extLst>
          </p:cNvPr>
          <p:cNvSpPr txBox="1"/>
          <p:nvPr/>
        </p:nvSpPr>
        <p:spPr bwMode="auto">
          <a:xfrm>
            <a:off x="2310705" y="2169335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3023674D-5237-EC3F-37C0-6288F3186BAE}"/>
              </a:ext>
            </a:extLst>
          </p:cNvPr>
          <p:cNvSpPr txBox="1"/>
          <p:nvPr/>
        </p:nvSpPr>
        <p:spPr bwMode="auto">
          <a:xfrm>
            <a:off x="2374197" y="2404485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B3F05394-FD99-5CA7-0062-9F508B105206}"/>
              </a:ext>
            </a:extLst>
          </p:cNvPr>
          <p:cNvSpPr txBox="1"/>
          <p:nvPr/>
        </p:nvSpPr>
        <p:spPr bwMode="auto">
          <a:xfrm>
            <a:off x="2411373" y="2648687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217" name="Connecteur droit 216">
            <a:extLst>
              <a:ext uri="{FF2B5EF4-FFF2-40B4-BE49-F238E27FC236}">
                <a16:creationId xmlns:a16="http://schemas.microsoft.com/office/drawing/2014/main" id="{8514A12D-D10D-3172-428A-FB2EB578D791}"/>
              </a:ext>
            </a:extLst>
          </p:cNvPr>
          <p:cNvCxnSpPr/>
          <p:nvPr/>
        </p:nvCxnSpPr>
        <p:spPr>
          <a:xfrm flipH="1">
            <a:off x="4471925" y="3705207"/>
            <a:ext cx="8071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2E53D35-E042-0F13-9BC2-527768ECAC6B}"/>
              </a:ext>
            </a:extLst>
          </p:cNvPr>
          <p:cNvSpPr/>
          <p:nvPr/>
        </p:nvSpPr>
        <p:spPr>
          <a:xfrm>
            <a:off x="11037570" y="4278253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34%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C932C96-E7AC-13FD-7380-93C5516CC630}"/>
              </a:ext>
            </a:extLst>
          </p:cNvPr>
          <p:cNvSpPr/>
          <p:nvPr/>
        </p:nvSpPr>
        <p:spPr>
          <a:xfrm>
            <a:off x="11021149" y="4528405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26% 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FAA20C04-C2C1-D474-D360-D6C488DE3540}"/>
              </a:ext>
            </a:extLst>
          </p:cNvPr>
          <p:cNvSpPr/>
          <p:nvPr/>
        </p:nvSpPr>
        <p:spPr>
          <a:xfrm>
            <a:off x="11011865" y="4771365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25% 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8312F2F0-17C6-0219-1371-86E1F2546C09}"/>
              </a:ext>
            </a:extLst>
          </p:cNvPr>
          <p:cNvSpPr txBox="1"/>
          <p:nvPr/>
        </p:nvSpPr>
        <p:spPr bwMode="auto">
          <a:xfrm>
            <a:off x="11404948" y="4485474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2B961D81-FA7C-8A6E-832F-DDF3C119FC55}"/>
              </a:ext>
            </a:extLst>
          </p:cNvPr>
          <p:cNvSpPr txBox="1"/>
          <p:nvPr/>
        </p:nvSpPr>
        <p:spPr bwMode="auto">
          <a:xfrm>
            <a:off x="11496202" y="4693922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4557ED66-E68B-27CE-71DE-36FC71F3FAE3}"/>
              </a:ext>
            </a:extLst>
          </p:cNvPr>
          <p:cNvSpPr txBox="1"/>
          <p:nvPr/>
        </p:nvSpPr>
        <p:spPr bwMode="auto">
          <a:xfrm>
            <a:off x="11811079" y="4233236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62FBC0BE-F229-10B4-38EE-2F09971CEAF7}"/>
              </a:ext>
            </a:extLst>
          </p:cNvPr>
          <p:cNvSpPr txBox="1"/>
          <p:nvPr/>
        </p:nvSpPr>
        <p:spPr bwMode="auto">
          <a:xfrm>
            <a:off x="11874571" y="4468386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C5348B11-C9D7-6AD8-D0D9-DD75EEF82448}"/>
              </a:ext>
            </a:extLst>
          </p:cNvPr>
          <p:cNvSpPr txBox="1"/>
          <p:nvPr/>
        </p:nvSpPr>
        <p:spPr bwMode="auto">
          <a:xfrm>
            <a:off x="11911747" y="4712588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327D468-9834-3F5A-DEE8-676D614D92A1}"/>
              </a:ext>
            </a:extLst>
          </p:cNvPr>
          <p:cNvSpPr/>
          <p:nvPr/>
        </p:nvSpPr>
        <p:spPr>
          <a:xfrm>
            <a:off x="1169875" y="4299870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28% 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768D508-AEFA-B56E-1031-ADA5BA51420D}"/>
              </a:ext>
            </a:extLst>
          </p:cNvPr>
          <p:cNvSpPr/>
          <p:nvPr/>
        </p:nvSpPr>
        <p:spPr>
          <a:xfrm>
            <a:off x="1161315" y="4534562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21% 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AF79849-70E7-C3CD-A0FB-7502CD4D6DBB}"/>
              </a:ext>
            </a:extLst>
          </p:cNvPr>
          <p:cNvSpPr/>
          <p:nvPr/>
        </p:nvSpPr>
        <p:spPr>
          <a:xfrm>
            <a:off x="1152031" y="4777522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22% </a:t>
            </a: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251C951A-942A-B1B8-98EF-A15CC244E03B}"/>
              </a:ext>
            </a:extLst>
          </p:cNvPr>
          <p:cNvSpPr txBox="1"/>
          <p:nvPr/>
        </p:nvSpPr>
        <p:spPr bwMode="auto">
          <a:xfrm>
            <a:off x="1543503" y="4225908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C965A146-B964-EA0D-410B-29608C32C59E}"/>
              </a:ext>
            </a:extLst>
          </p:cNvPr>
          <p:cNvSpPr txBox="1"/>
          <p:nvPr/>
        </p:nvSpPr>
        <p:spPr bwMode="auto">
          <a:xfrm>
            <a:off x="1545114" y="4491631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9D31FA15-53A8-AA63-0D0F-BD3DFF1E02C5}"/>
              </a:ext>
            </a:extLst>
          </p:cNvPr>
          <p:cNvSpPr txBox="1"/>
          <p:nvPr/>
        </p:nvSpPr>
        <p:spPr bwMode="auto">
          <a:xfrm>
            <a:off x="1636368" y="4700079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7F19C728-8ADE-152D-9E83-708FDEFEB5E7}"/>
              </a:ext>
            </a:extLst>
          </p:cNvPr>
          <p:cNvSpPr txBox="1"/>
          <p:nvPr/>
        </p:nvSpPr>
        <p:spPr bwMode="auto">
          <a:xfrm>
            <a:off x="1951245" y="4239393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464A45D2-95ED-E8D9-99A8-8BA7A1FBB56B}"/>
              </a:ext>
            </a:extLst>
          </p:cNvPr>
          <p:cNvSpPr txBox="1"/>
          <p:nvPr/>
        </p:nvSpPr>
        <p:spPr bwMode="auto">
          <a:xfrm>
            <a:off x="2014737" y="4474543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4" name="ZoneTexte 233">
            <a:extLst>
              <a:ext uri="{FF2B5EF4-FFF2-40B4-BE49-F238E27FC236}">
                <a16:creationId xmlns:a16="http://schemas.microsoft.com/office/drawing/2014/main" id="{5E4C7C8D-82AA-10AC-F28B-378B666C9F15}"/>
              </a:ext>
            </a:extLst>
          </p:cNvPr>
          <p:cNvSpPr txBox="1"/>
          <p:nvPr/>
        </p:nvSpPr>
        <p:spPr bwMode="auto">
          <a:xfrm>
            <a:off x="2051913" y="4718745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001B8E1-494C-E2B7-02A9-A260A2052E66}"/>
              </a:ext>
            </a:extLst>
          </p:cNvPr>
          <p:cNvSpPr/>
          <p:nvPr/>
        </p:nvSpPr>
        <p:spPr>
          <a:xfrm>
            <a:off x="7636277" y="4539790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20% 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DBD51CF-8130-AA6C-1C1C-EF093B776A93}"/>
              </a:ext>
            </a:extLst>
          </p:cNvPr>
          <p:cNvSpPr/>
          <p:nvPr/>
        </p:nvSpPr>
        <p:spPr>
          <a:xfrm>
            <a:off x="7627717" y="4774482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26% 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6CC1F88-1886-144C-26C6-3CB129276E4B}"/>
              </a:ext>
            </a:extLst>
          </p:cNvPr>
          <p:cNvSpPr/>
          <p:nvPr/>
        </p:nvSpPr>
        <p:spPr>
          <a:xfrm>
            <a:off x="7618433" y="5017442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24% </a:t>
            </a:r>
          </a:p>
        </p:txBody>
      </p:sp>
      <p:sp>
        <p:nvSpPr>
          <p:cNvPr id="238" name="ZoneTexte 237">
            <a:extLst>
              <a:ext uri="{FF2B5EF4-FFF2-40B4-BE49-F238E27FC236}">
                <a16:creationId xmlns:a16="http://schemas.microsoft.com/office/drawing/2014/main" id="{D61FD229-D095-F3F8-3EFC-B318E02C1FAB}"/>
              </a:ext>
            </a:extLst>
          </p:cNvPr>
          <p:cNvSpPr txBox="1"/>
          <p:nvPr/>
        </p:nvSpPr>
        <p:spPr bwMode="auto">
          <a:xfrm>
            <a:off x="8011516" y="4731551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9" name="ZoneTexte 238">
            <a:extLst>
              <a:ext uri="{FF2B5EF4-FFF2-40B4-BE49-F238E27FC236}">
                <a16:creationId xmlns:a16="http://schemas.microsoft.com/office/drawing/2014/main" id="{D1101629-29D9-B138-A27A-142746644E27}"/>
              </a:ext>
            </a:extLst>
          </p:cNvPr>
          <p:cNvSpPr txBox="1"/>
          <p:nvPr/>
        </p:nvSpPr>
        <p:spPr bwMode="auto">
          <a:xfrm>
            <a:off x="8102770" y="4939999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282AB235-C2C8-4B7F-153E-2057F70B182C}"/>
              </a:ext>
            </a:extLst>
          </p:cNvPr>
          <p:cNvSpPr txBox="1"/>
          <p:nvPr/>
        </p:nvSpPr>
        <p:spPr bwMode="auto">
          <a:xfrm>
            <a:off x="8444898" y="4479313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2DCB6DA1-7DF0-8A69-4D69-B735251019E8}"/>
              </a:ext>
            </a:extLst>
          </p:cNvPr>
          <p:cNvSpPr txBox="1"/>
          <p:nvPr/>
        </p:nvSpPr>
        <p:spPr bwMode="auto">
          <a:xfrm>
            <a:off x="8481139" y="4714463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7836F116-E5A6-F06F-4610-CDFA8D4F5C8C}"/>
              </a:ext>
            </a:extLst>
          </p:cNvPr>
          <p:cNvCxnSpPr/>
          <p:nvPr/>
        </p:nvCxnSpPr>
        <p:spPr>
          <a:xfrm flipH="1">
            <a:off x="7207454" y="4951739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5EFA77E-59AC-C383-DC16-8AB9CF85C439}"/>
              </a:ext>
            </a:extLst>
          </p:cNvPr>
          <p:cNvSpPr/>
          <p:nvPr/>
        </p:nvSpPr>
        <p:spPr>
          <a:xfrm>
            <a:off x="10152802" y="5695132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25%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1C64D4D-49F2-DA72-46C4-4B8A422A1D60}"/>
              </a:ext>
            </a:extLst>
          </p:cNvPr>
          <p:cNvSpPr/>
          <p:nvPr/>
        </p:nvSpPr>
        <p:spPr>
          <a:xfrm>
            <a:off x="10144242" y="5929824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13% 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3AD4B8B-D1D7-D0CC-8FC7-27C72D95C1C1}"/>
              </a:ext>
            </a:extLst>
          </p:cNvPr>
          <p:cNvSpPr/>
          <p:nvPr/>
        </p:nvSpPr>
        <p:spPr>
          <a:xfrm>
            <a:off x="10134958" y="6172784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18% </a:t>
            </a:r>
          </a:p>
        </p:txBody>
      </p:sp>
      <p:sp>
        <p:nvSpPr>
          <p:cNvPr id="256" name="ZoneTexte 255">
            <a:extLst>
              <a:ext uri="{FF2B5EF4-FFF2-40B4-BE49-F238E27FC236}">
                <a16:creationId xmlns:a16="http://schemas.microsoft.com/office/drawing/2014/main" id="{DBC556BD-B154-AA31-B790-633C53267688}"/>
              </a:ext>
            </a:extLst>
          </p:cNvPr>
          <p:cNvSpPr txBox="1"/>
          <p:nvPr/>
        </p:nvSpPr>
        <p:spPr bwMode="auto">
          <a:xfrm>
            <a:off x="10528041" y="5886893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7" name="ZoneTexte 256">
            <a:extLst>
              <a:ext uri="{FF2B5EF4-FFF2-40B4-BE49-F238E27FC236}">
                <a16:creationId xmlns:a16="http://schemas.microsoft.com/office/drawing/2014/main" id="{52093CBE-1654-61E5-8A52-5C830778B94F}"/>
              </a:ext>
            </a:extLst>
          </p:cNvPr>
          <p:cNvSpPr txBox="1"/>
          <p:nvPr/>
        </p:nvSpPr>
        <p:spPr bwMode="auto">
          <a:xfrm>
            <a:off x="10619295" y="6095341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8" name="ZoneTexte 257">
            <a:extLst>
              <a:ext uri="{FF2B5EF4-FFF2-40B4-BE49-F238E27FC236}">
                <a16:creationId xmlns:a16="http://schemas.microsoft.com/office/drawing/2014/main" id="{661FA71E-1643-B005-1DC4-0268351A039F}"/>
              </a:ext>
            </a:extLst>
          </p:cNvPr>
          <p:cNvSpPr txBox="1"/>
          <p:nvPr/>
        </p:nvSpPr>
        <p:spPr bwMode="auto">
          <a:xfrm>
            <a:off x="10934172" y="5634655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9" name="ZoneTexte 258">
            <a:extLst>
              <a:ext uri="{FF2B5EF4-FFF2-40B4-BE49-F238E27FC236}">
                <a16:creationId xmlns:a16="http://schemas.microsoft.com/office/drawing/2014/main" id="{1B86964F-3B03-3C9F-4F51-E3F98729A135}"/>
              </a:ext>
            </a:extLst>
          </p:cNvPr>
          <p:cNvSpPr txBox="1"/>
          <p:nvPr/>
        </p:nvSpPr>
        <p:spPr bwMode="auto">
          <a:xfrm>
            <a:off x="10997664" y="5869805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0" name="ZoneTexte 259">
            <a:extLst>
              <a:ext uri="{FF2B5EF4-FFF2-40B4-BE49-F238E27FC236}">
                <a16:creationId xmlns:a16="http://schemas.microsoft.com/office/drawing/2014/main" id="{A4F382A3-047F-C94B-E2D2-3D2EF79675B1}"/>
              </a:ext>
            </a:extLst>
          </p:cNvPr>
          <p:cNvSpPr txBox="1"/>
          <p:nvPr/>
        </p:nvSpPr>
        <p:spPr bwMode="auto">
          <a:xfrm>
            <a:off x="11034840" y="6114007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1" name="ZoneTexte 260">
            <a:extLst>
              <a:ext uri="{FF2B5EF4-FFF2-40B4-BE49-F238E27FC236}">
                <a16:creationId xmlns:a16="http://schemas.microsoft.com/office/drawing/2014/main" id="{EEA1A1E7-F373-6810-F37F-6EDF3F1E9F1C}"/>
              </a:ext>
            </a:extLst>
          </p:cNvPr>
          <p:cNvSpPr txBox="1"/>
          <p:nvPr/>
        </p:nvSpPr>
        <p:spPr bwMode="auto">
          <a:xfrm>
            <a:off x="5636342" y="2565672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52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2" name="ZoneTexte 261">
            <a:extLst>
              <a:ext uri="{FF2B5EF4-FFF2-40B4-BE49-F238E27FC236}">
                <a16:creationId xmlns:a16="http://schemas.microsoft.com/office/drawing/2014/main" id="{7D88921D-C05D-0C90-FA30-847588AE952A}"/>
              </a:ext>
            </a:extLst>
          </p:cNvPr>
          <p:cNvSpPr txBox="1"/>
          <p:nvPr/>
        </p:nvSpPr>
        <p:spPr bwMode="auto">
          <a:xfrm>
            <a:off x="5636342" y="2959106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50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3" name="ZoneTexte 262">
            <a:extLst>
              <a:ext uri="{FF2B5EF4-FFF2-40B4-BE49-F238E27FC236}">
                <a16:creationId xmlns:a16="http://schemas.microsoft.com/office/drawing/2014/main" id="{3506FC81-DAB5-9A9E-5BCA-9412602510D8}"/>
              </a:ext>
            </a:extLst>
          </p:cNvPr>
          <p:cNvSpPr txBox="1"/>
          <p:nvPr/>
        </p:nvSpPr>
        <p:spPr bwMode="auto">
          <a:xfrm>
            <a:off x="5636342" y="3366161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45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id="{41B8C10E-BCB5-D657-5328-CFAAAA46FAFF}"/>
              </a:ext>
            </a:extLst>
          </p:cNvPr>
          <p:cNvSpPr txBox="1"/>
          <p:nvPr/>
        </p:nvSpPr>
        <p:spPr bwMode="auto">
          <a:xfrm>
            <a:off x="5636343" y="3741042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40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5" name="ZoneTexte 264">
            <a:extLst>
              <a:ext uri="{FF2B5EF4-FFF2-40B4-BE49-F238E27FC236}">
                <a16:creationId xmlns:a16="http://schemas.microsoft.com/office/drawing/2014/main" id="{0E948D7E-DFFB-9F3E-DFD1-127CF0E3BF44}"/>
              </a:ext>
            </a:extLst>
          </p:cNvPr>
          <p:cNvSpPr txBox="1"/>
          <p:nvPr/>
        </p:nvSpPr>
        <p:spPr bwMode="auto">
          <a:xfrm>
            <a:off x="5636343" y="4171420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28%</a:t>
            </a:r>
          </a:p>
        </p:txBody>
      </p:sp>
      <p:sp>
        <p:nvSpPr>
          <p:cNvPr id="266" name="ZoneTexte 265">
            <a:extLst>
              <a:ext uri="{FF2B5EF4-FFF2-40B4-BE49-F238E27FC236}">
                <a16:creationId xmlns:a16="http://schemas.microsoft.com/office/drawing/2014/main" id="{342A60FF-4AA0-76D2-9F70-B06C48CE2959}"/>
              </a:ext>
            </a:extLst>
          </p:cNvPr>
          <p:cNvSpPr txBox="1"/>
          <p:nvPr/>
        </p:nvSpPr>
        <p:spPr bwMode="auto">
          <a:xfrm>
            <a:off x="5636343" y="4597602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24%</a:t>
            </a:r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B32BD43C-F2F0-5338-E111-C948D86CAABE}"/>
              </a:ext>
            </a:extLst>
          </p:cNvPr>
          <p:cNvSpPr txBox="1"/>
          <p:nvPr/>
        </p:nvSpPr>
        <p:spPr bwMode="auto">
          <a:xfrm>
            <a:off x="5652254" y="5000191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23%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8803F7E0-2E31-EBD4-81AA-EC82253079C3}"/>
              </a:ext>
            </a:extLst>
          </p:cNvPr>
          <p:cNvSpPr txBox="1"/>
          <p:nvPr/>
        </p:nvSpPr>
        <p:spPr bwMode="auto">
          <a:xfrm>
            <a:off x="5652254" y="5430569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21%</a:t>
            </a:r>
          </a:p>
        </p:txBody>
      </p:sp>
      <p:sp>
        <p:nvSpPr>
          <p:cNvPr id="275" name="ZoneTexte 274">
            <a:extLst>
              <a:ext uri="{FF2B5EF4-FFF2-40B4-BE49-F238E27FC236}">
                <a16:creationId xmlns:a16="http://schemas.microsoft.com/office/drawing/2014/main" id="{9B9BFADE-9325-BD93-1607-237CDBEDED81}"/>
              </a:ext>
            </a:extLst>
          </p:cNvPr>
          <p:cNvSpPr txBox="1"/>
          <p:nvPr/>
        </p:nvSpPr>
        <p:spPr bwMode="auto">
          <a:xfrm>
            <a:off x="5652254" y="5856751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18%</a:t>
            </a: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id="{C9806E33-4A08-7E1A-F2E6-6744AAF6994F}"/>
              </a:ext>
            </a:extLst>
          </p:cNvPr>
          <p:cNvSpPr txBox="1"/>
          <p:nvPr/>
        </p:nvSpPr>
        <p:spPr bwMode="auto">
          <a:xfrm>
            <a:off x="4562072" y="1918489"/>
            <a:ext cx="2844615" cy="2539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TOTAL CITATION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D8F66F04-9608-086A-DDCA-37E06F8F5077}"/>
              </a:ext>
            </a:extLst>
          </p:cNvPr>
          <p:cNvSpPr/>
          <p:nvPr/>
        </p:nvSpPr>
        <p:spPr>
          <a:xfrm>
            <a:off x="8696890" y="5556781"/>
            <a:ext cx="1394680" cy="22991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3C6A1386-673B-83EB-A339-0DF453377D94}"/>
              </a:ext>
            </a:extLst>
          </p:cNvPr>
          <p:cNvSpPr/>
          <p:nvPr/>
        </p:nvSpPr>
        <p:spPr>
          <a:xfrm>
            <a:off x="9247536" y="4325884"/>
            <a:ext cx="1750128" cy="18093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9AA2C9A0-01C8-D7BA-40DA-D62FDA83AF3A}"/>
              </a:ext>
            </a:extLst>
          </p:cNvPr>
          <p:cNvSpPr/>
          <p:nvPr/>
        </p:nvSpPr>
        <p:spPr>
          <a:xfrm>
            <a:off x="1280720" y="3766782"/>
            <a:ext cx="1750128" cy="32203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ED4129D-5F09-BF03-A852-1AE188CBD84A}"/>
              </a:ext>
            </a:extLst>
          </p:cNvPr>
          <p:cNvSpPr/>
          <p:nvPr/>
        </p:nvSpPr>
        <p:spPr>
          <a:xfrm>
            <a:off x="2763480" y="2662848"/>
            <a:ext cx="1750128" cy="32203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0BBAE95-9DFF-4AA3-0354-2EAAC4B39E7C}"/>
              </a:ext>
            </a:extLst>
          </p:cNvPr>
          <p:cNvSpPr/>
          <p:nvPr/>
        </p:nvSpPr>
        <p:spPr>
          <a:xfrm>
            <a:off x="425721" y="5495493"/>
            <a:ext cx="1394680" cy="352559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B947289-8B6B-9AF7-3E86-56A9A64D3AF0}"/>
              </a:ext>
            </a:extLst>
          </p:cNvPr>
          <p:cNvSpPr/>
          <p:nvPr/>
        </p:nvSpPr>
        <p:spPr>
          <a:xfrm>
            <a:off x="7691196" y="2664550"/>
            <a:ext cx="1604409" cy="352559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E9BAA2F0-3DAD-1C9B-3F3C-4D94F01284A4}"/>
              </a:ext>
            </a:extLst>
          </p:cNvPr>
          <p:cNvSpPr/>
          <p:nvPr/>
        </p:nvSpPr>
        <p:spPr>
          <a:xfrm>
            <a:off x="2278788" y="4234783"/>
            <a:ext cx="1514638" cy="352559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0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77704">
              <a:spcBef>
                <a:spcPct val="80000"/>
              </a:spcBef>
              <a:buClr>
                <a:srgbClr val="003366"/>
              </a:buClr>
              <a:buSzPct val="90000"/>
              <a:buAutoNum type="alphaUcPeriod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ATTRACTIVITÉ DES MÉTIERS DU GRAND ÂGE</a:t>
            </a:r>
            <a:b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2. DANS LES SOUS POPULATIONS</a:t>
            </a:r>
            <a:endParaRPr lang="fr-FR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79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personnes sans expérience dans les métiers du GA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plus attirés par 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métiers d'activité de services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d'animateurs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de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dirigeantes/ managers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d'assistant(e) social(e).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personnes avec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expérience semblent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attirées par les métiers du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paramédical et de soignants.</a:t>
            </a:r>
            <a:b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personnes qui voient le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 comme un fardeau 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plus attirées par le métier de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dirigeants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ceux qui voient le </a:t>
            </a:r>
            <a:r>
              <a:rPr lang="fr-FR" sz="12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 comme une chance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</a:t>
            </a:r>
            <a:r>
              <a:rPr lang="fr-FR" sz="12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intéressés par les métiers de </a:t>
            </a:r>
            <a:r>
              <a:rPr lang="fr-FR" sz="12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soignants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ou de </a:t>
            </a:r>
            <a:r>
              <a:rPr lang="fr-FR" sz="12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médecins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550454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Q8. Quels sont les 3 métiers dans le secteur du grand-âge que vous pourriez aimer 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FD3CF8-A358-FF97-94F4-815BFB83BBB3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344005C-291B-722F-2605-73C5C23763F1}"/>
              </a:ext>
            </a:extLst>
          </p:cNvPr>
          <p:cNvSpPr txBox="1"/>
          <p:nvPr/>
        </p:nvSpPr>
        <p:spPr bwMode="auto">
          <a:xfrm>
            <a:off x="1028700" y="2117451"/>
            <a:ext cx="6096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Activités de service : accueil, restauration….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Animateur/trice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Dirigeant(e) / manager / responsable d’équipe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Assistant(e) social(e)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Paramédicaux : kinésithérapeute, ergothérapeute, psychomotricien…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Psychiatre, psychologue…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Soignant : infirmier(e), aide-soignant(e)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Agent de Service Hospitalier (ASH), aide-ménagère, auxiliaire de vie, aide à domicile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200" dirty="0">
                <a:solidFill>
                  <a:schemeClr val="tx2"/>
                </a:solidFill>
              </a:rPr>
              <a:t>Médecin généraliste, gériatre, …</a:t>
            </a:r>
          </a:p>
        </p:txBody>
      </p:sp>
      <p:sp>
        <p:nvSpPr>
          <p:cNvPr id="261" name="ZoneTexte 260">
            <a:extLst>
              <a:ext uri="{FF2B5EF4-FFF2-40B4-BE49-F238E27FC236}">
                <a16:creationId xmlns:a16="http://schemas.microsoft.com/office/drawing/2014/main" id="{EEA1A1E7-F373-6810-F37F-6EDF3F1E9F1C}"/>
              </a:ext>
            </a:extLst>
          </p:cNvPr>
          <p:cNvSpPr txBox="1"/>
          <p:nvPr/>
        </p:nvSpPr>
        <p:spPr bwMode="auto">
          <a:xfrm>
            <a:off x="3641167" y="2149980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52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2" name="ZoneTexte 261">
            <a:extLst>
              <a:ext uri="{FF2B5EF4-FFF2-40B4-BE49-F238E27FC236}">
                <a16:creationId xmlns:a16="http://schemas.microsoft.com/office/drawing/2014/main" id="{7D88921D-C05D-0C90-FA30-847588AE952A}"/>
              </a:ext>
            </a:extLst>
          </p:cNvPr>
          <p:cNvSpPr txBox="1"/>
          <p:nvPr/>
        </p:nvSpPr>
        <p:spPr bwMode="auto">
          <a:xfrm>
            <a:off x="1964767" y="2542213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50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3" name="ZoneTexte 262">
            <a:extLst>
              <a:ext uri="{FF2B5EF4-FFF2-40B4-BE49-F238E27FC236}">
                <a16:creationId xmlns:a16="http://schemas.microsoft.com/office/drawing/2014/main" id="{3506FC81-DAB5-9A9E-5BCA-9412602510D8}"/>
              </a:ext>
            </a:extLst>
          </p:cNvPr>
          <p:cNvSpPr txBox="1"/>
          <p:nvPr/>
        </p:nvSpPr>
        <p:spPr bwMode="auto">
          <a:xfrm>
            <a:off x="3778142" y="2955474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45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id="{41B8C10E-BCB5-D657-5328-CFAAAA46FAFF}"/>
              </a:ext>
            </a:extLst>
          </p:cNvPr>
          <p:cNvSpPr txBox="1"/>
          <p:nvPr/>
        </p:nvSpPr>
        <p:spPr bwMode="auto">
          <a:xfrm>
            <a:off x="2193368" y="3358797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40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65" name="ZoneTexte 264">
            <a:extLst>
              <a:ext uri="{FF2B5EF4-FFF2-40B4-BE49-F238E27FC236}">
                <a16:creationId xmlns:a16="http://schemas.microsoft.com/office/drawing/2014/main" id="{0E948D7E-DFFB-9F3E-DFD1-127CF0E3BF44}"/>
              </a:ext>
            </a:extLst>
          </p:cNvPr>
          <p:cNvSpPr txBox="1"/>
          <p:nvPr/>
        </p:nvSpPr>
        <p:spPr bwMode="auto">
          <a:xfrm>
            <a:off x="5233907" y="3790986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28%</a:t>
            </a:r>
          </a:p>
        </p:txBody>
      </p:sp>
      <p:sp>
        <p:nvSpPr>
          <p:cNvPr id="266" name="ZoneTexte 265">
            <a:extLst>
              <a:ext uri="{FF2B5EF4-FFF2-40B4-BE49-F238E27FC236}">
                <a16:creationId xmlns:a16="http://schemas.microsoft.com/office/drawing/2014/main" id="{342A60FF-4AA0-76D2-9F70-B06C48CE2959}"/>
              </a:ext>
            </a:extLst>
          </p:cNvPr>
          <p:cNvSpPr txBox="1"/>
          <p:nvPr/>
        </p:nvSpPr>
        <p:spPr bwMode="auto">
          <a:xfrm>
            <a:off x="2470632" y="4199261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24%</a:t>
            </a:r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B32BD43C-F2F0-5338-E111-C948D86CAABE}"/>
              </a:ext>
            </a:extLst>
          </p:cNvPr>
          <p:cNvSpPr txBox="1"/>
          <p:nvPr/>
        </p:nvSpPr>
        <p:spPr bwMode="auto">
          <a:xfrm>
            <a:off x="3346095" y="4597526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23%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8803F7E0-2E31-EBD4-81AA-EC82253079C3}"/>
              </a:ext>
            </a:extLst>
          </p:cNvPr>
          <p:cNvSpPr txBox="1"/>
          <p:nvPr/>
        </p:nvSpPr>
        <p:spPr bwMode="auto">
          <a:xfrm>
            <a:off x="6059488" y="5003199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21%</a:t>
            </a:r>
          </a:p>
        </p:txBody>
      </p:sp>
      <p:sp>
        <p:nvSpPr>
          <p:cNvPr id="275" name="ZoneTexte 274">
            <a:extLst>
              <a:ext uri="{FF2B5EF4-FFF2-40B4-BE49-F238E27FC236}">
                <a16:creationId xmlns:a16="http://schemas.microsoft.com/office/drawing/2014/main" id="{9B9BFADE-9325-BD93-1607-237CDBEDED81}"/>
              </a:ext>
            </a:extLst>
          </p:cNvPr>
          <p:cNvSpPr txBox="1"/>
          <p:nvPr/>
        </p:nvSpPr>
        <p:spPr bwMode="auto">
          <a:xfrm>
            <a:off x="2916746" y="5413280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18%</a:t>
            </a: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id="{C9806E33-4A08-7E1A-F2E6-6744AAF6994F}"/>
              </a:ext>
            </a:extLst>
          </p:cNvPr>
          <p:cNvSpPr txBox="1"/>
          <p:nvPr/>
        </p:nvSpPr>
        <p:spPr bwMode="auto">
          <a:xfrm>
            <a:off x="1019175" y="1819876"/>
            <a:ext cx="4487587" cy="2539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TOTAL CITATION</a:t>
            </a:r>
          </a:p>
        </p:txBody>
      </p:sp>
      <p:grpSp>
        <p:nvGrpSpPr>
          <p:cNvPr id="268" name="Groupe 267">
            <a:extLst>
              <a:ext uri="{FF2B5EF4-FFF2-40B4-BE49-F238E27FC236}">
                <a16:creationId xmlns:a16="http://schemas.microsoft.com/office/drawing/2014/main" id="{8C29FF76-633F-FF64-D093-ECB4E396A454}"/>
              </a:ext>
            </a:extLst>
          </p:cNvPr>
          <p:cNvGrpSpPr/>
          <p:nvPr/>
        </p:nvGrpSpPr>
        <p:grpSpPr>
          <a:xfrm>
            <a:off x="5026121" y="2126897"/>
            <a:ext cx="1252266" cy="276999"/>
            <a:chOff x="4044297" y="4445467"/>
            <a:chExt cx="1252266" cy="276999"/>
          </a:xfrm>
        </p:grpSpPr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46230BB9-8476-E7D6-2E98-B638AA110BC4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48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54%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70" name="Graphique 269">
              <a:extLst>
                <a:ext uri="{FF2B5EF4-FFF2-40B4-BE49-F238E27FC236}">
                  <a16:creationId xmlns:a16="http://schemas.microsoft.com/office/drawing/2014/main" id="{AAC2233D-A7EF-9687-872C-C2A8EED8C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AD1F8406-BB94-D08E-AD11-C8DCCDA89B42}"/>
              </a:ext>
            </a:extLst>
          </p:cNvPr>
          <p:cNvCxnSpPr>
            <a:cxnSpLocks/>
          </p:cNvCxnSpPr>
          <p:nvPr/>
        </p:nvCxnSpPr>
        <p:spPr>
          <a:xfrm>
            <a:off x="4298991" y="2275336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e 280">
            <a:extLst>
              <a:ext uri="{FF2B5EF4-FFF2-40B4-BE49-F238E27FC236}">
                <a16:creationId xmlns:a16="http://schemas.microsoft.com/office/drawing/2014/main" id="{12876DC2-FBE8-D1E4-7D85-E274AC0B9D3F}"/>
              </a:ext>
            </a:extLst>
          </p:cNvPr>
          <p:cNvGrpSpPr/>
          <p:nvPr/>
        </p:nvGrpSpPr>
        <p:grpSpPr>
          <a:xfrm>
            <a:off x="5168312" y="2921219"/>
            <a:ext cx="1252266" cy="276999"/>
            <a:chOff x="4044297" y="4445467"/>
            <a:chExt cx="1252266" cy="276999"/>
          </a:xfrm>
        </p:grpSpPr>
        <p:sp>
          <p:nvSpPr>
            <p:cNvPr id="282" name="ZoneTexte 281">
              <a:extLst>
                <a:ext uri="{FF2B5EF4-FFF2-40B4-BE49-F238E27FC236}">
                  <a16:creationId xmlns:a16="http://schemas.microsoft.com/office/drawing/2014/main" id="{833923F0-FD0A-C8A3-B2AF-4E1A085D44E9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40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48%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83" name="Graphique 282">
              <a:extLst>
                <a:ext uri="{FF2B5EF4-FFF2-40B4-BE49-F238E27FC236}">
                  <a16:creationId xmlns:a16="http://schemas.microsoft.com/office/drawing/2014/main" id="{4678D91F-082F-D94F-72F9-31CA59442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284" name="Groupe 283">
            <a:extLst>
              <a:ext uri="{FF2B5EF4-FFF2-40B4-BE49-F238E27FC236}">
                <a16:creationId xmlns:a16="http://schemas.microsoft.com/office/drawing/2014/main" id="{0B5DDBEB-1ACE-6A46-56E2-B6D70056997B}"/>
              </a:ext>
            </a:extLst>
          </p:cNvPr>
          <p:cNvGrpSpPr/>
          <p:nvPr/>
        </p:nvGrpSpPr>
        <p:grpSpPr>
          <a:xfrm>
            <a:off x="6755843" y="2936607"/>
            <a:ext cx="1093197" cy="246221"/>
            <a:chOff x="2485531" y="6034464"/>
            <a:chExt cx="1093197" cy="246221"/>
          </a:xfrm>
        </p:grpSpPr>
        <p:pic>
          <p:nvPicPr>
            <p:cNvPr id="285" name="Graphique 284">
              <a:extLst>
                <a:ext uri="{FF2B5EF4-FFF2-40B4-BE49-F238E27FC236}">
                  <a16:creationId xmlns:a16="http://schemas.microsoft.com/office/drawing/2014/main" id="{0FF86DC8-7B53-0898-11F7-3FEBC4303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86" name="Graphique 285">
              <a:extLst>
                <a:ext uri="{FF2B5EF4-FFF2-40B4-BE49-F238E27FC236}">
                  <a16:creationId xmlns:a16="http://schemas.microsoft.com/office/drawing/2014/main" id="{29EE659C-11DB-4F4B-D2E3-21C77582D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287" name="ZoneTexte 286">
              <a:extLst>
                <a:ext uri="{FF2B5EF4-FFF2-40B4-BE49-F238E27FC236}">
                  <a16:creationId xmlns:a16="http://schemas.microsoft.com/office/drawing/2014/main" id="{9F013B32-2D6F-66C8-E7EC-24938D7306FC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43%/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51%</a:t>
              </a:r>
            </a:p>
          </p:txBody>
        </p:sp>
      </p:grpSp>
      <p:cxnSp>
        <p:nvCxnSpPr>
          <p:cNvPr id="288" name="Connecteur droit 287">
            <a:extLst>
              <a:ext uri="{FF2B5EF4-FFF2-40B4-BE49-F238E27FC236}">
                <a16:creationId xmlns:a16="http://schemas.microsoft.com/office/drawing/2014/main" id="{09A693DC-13D4-37FF-C083-D18DA14850C5}"/>
              </a:ext>
            </a:extLst>
          </p:cNvPr>
          <p:cNvCxnSpPr>
            <a:cxnSpLocks/>
          </p:cNvCxnSpPr>
          <p:nvPr/>
        </p:nvCxnSpPr>
        <p:spPr>
          <a:xfrm>
            <a:off x="4441182" y="3069658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288">
            <a:extLst>
              <a:ext uri="{FF2B5EF4-FFF2-40B4-BE49-F238E27FC236}">
                <a16:creationId xmlns:a16="http://schemas.microsoft.com/office/drawing/2014/main" id="{4B31E112-DA42-C80B-8B54-FF91D02DC3D1}"/>
              </a:ext>
            </a:extLst>
          </p:cNvPr>
          <p:cNvCxnSpPr>
            <a:cxnSpLocks/>
          </p:cNvCxnSpPr>
          <p:nvPr/>
        </p:nvCxnSpPr>
        <p:spPr>
          <a:xfrm>
            <a:off x="6420578" y="3056657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e 289">
            <a:extLst>
              <a:ext uri="{FF2B5EF4-FFF2-40B4-BE49-F238E27FC236}">
                <a16:creationId xmlns:a16="http://schemas.microsoft.com/office/drawing/2014/main" id="{7D09F026-2278-113E-B8B5-87C9EE657EBD}"/>
              </a:ext>
            </a:extLst>
          </p:cNvPr>
          <p:cNvGrpSpPr/>
          <p:nvPr/>
        </p:nvGrpSpPr>
        <p:grpSpPr>
          <a:xfrm>
            <a:off x="3346095" y="2504638"/>
            <a:ext cx="1252266" cy="276999"/>
            <a:chOff x="4044297" y="4445467"/>
            <a:chExt cx="1252266" cy="276999"/>
          </a:xfrm>
        </p:grpSpPr>
        <p:sp>
          <p:nvSpPr>
            <p:cNvPr id="291" name="ZoneTexte 290">
              <a:extLst>
                <a:ext uri="{FF2B5EF4-FFF2-40B4-BE49-F238E27FC236}">
                  <a16:creationId xmlns:a16="http://schemas.microsoft.com/office/drawing/2014/main" id="{0EA87EFE-BCC7-607F-6E02-918E2D642F1B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47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52%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92" name="Graphique 291">
              <a:extLst>
                <a:ext uri="{FF2B5EF4-FFF2-40B4-BE49-F238E27FC236}">
                  <a16:creationId xmlns:a16="http://schemas.microsoft.com/office/drawing/2014/main" id="{63DB69C6-47AD-745C-5C30-E37A994FD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cxnSp>
        <p:nvCxnSpPr>
          <p:cNvPr id="293" name="Connecteur droit 292">
            <a:extLst>
              <a:ext uri="{FF2B5EF4-FFF2-40B4-BE49-F238E27FC236}">
                <a16:creationId xmlns:a16="http://schemas.microsoft.com/office/drawing/2014/main" id="{88129387-8813-2E8D-E00E-4051C6989655}"/>
              </a:ext>
            </a:extLst>
          </p:cNvPr>
          <p:cNvCxnSpPr>
            <a:cxnSpLocks/>
          </p:cNvCxnSpPr>
          <p:nvPr/>
        </p:nvCxnSpPr>
        <p:spPr>
          <a:xfrm>
            <a:off x="2618965" y="2653077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B6A29133-5E55-A7F1-CB6D-8A8960AC0078}"/>
              </a:ext>
            </a:extLst>
          </p:cNvPr>
          <p:cNvGrpSpPr/>
          <p:nvPr/>
        </p:nvGrpSpPr>
        <p:grpSpPr>
          <a:xfrm>
            <a:off x="4738595" y="4569549"/>
            <a:ext cx="1252266" cy="276999"/>
            <a:chOff x="4044297" y="4445467"/>
            <a:chExt cx="1252266" cy="276999"/>
          </a:xfrm>
        </p:grpSpPr>
        <p:sp>
          <p:nvSpPr>
            <p:cNvPr id="295" name="ZoneTexte 294">
              <a:extLst>
                <a:ext uri="{FF2B5EF4-FFF2-40B4-BE49-F238E27FC236}">
                  <a16:creationId xmlns:a16="http://schemas.microsoft.com/office/drawing/2014/main" id="{14BD6AB4-1B1E-97C1-118E-5165937D5721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32%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18%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296" name="Graphique 295">
              <a:extLst>
                <a:ext uri="{FF2B5EF4-FFF2-40B4-BE49-F238E27FC236}">
                  <a16:creationId xmlns:a16="http://schemas.microsoft.com/office/drawing/2014/main" id="{D942F515-E487-7EE9-9421-C30987838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297" name="Groupe 296">
            <a:extLst>
              <a:ext uri="{FF2B5EF4-FFF2-40B4-BE49-F238E27FC236}">
                <a16:creationId xmlns:a16="http://schemas.microsoft.com/office/drawing/2014/main" id="{A0B1248D-EAEA-EFBC-422D-5CDBEA6F6720}"/>
              </a:ext>
            </a:extLst>
          </p:cNvPr>
          <p:cNvGrpSpPr/>
          <p:nvPr/>
        </p:nvGrpSpPr>
        <p:grpSpPr>
          <a:xfrm>
            <a:off x="6326126" y="4584937"/>
            <a:ext cx="1093197" cy="246221"/>
            <a:chOff x="2485531" y="6034464"/>
            <a:chExt cx="1093197" cy="246221"/>
          </a:xfrm>
        </p:grpSpPr>
        <p:pic>
          <p:nvPicPr>
            <p:cNvPr id="298" name="Graphique 297">
              <a:extLst>
                <a:ext uri="{FF2B5EF4-FFF2-40B4-BE49-F238E27FC236}">
                  <a16:creationId xmlns:a16="http://schemas.microsoft.com/office/drawing/2014/main" id="{7D7E5DEF-85F3-99C5-A1C6-78F4E4CC6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299" name="Graphique 298">
              <a:extLst>
                <a:ext uri="{FF2B5EF4-FFF2-40B4-BE49-F238E27FC236}">
                  <a16:creationId xmlns:a16="http://schemas.microsoft.com/office/drawing/2014/main" id="{65860D3E-757B-A961-7BE3-C3C216AEF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300" name="ZoneTexte 299">
              <a:extLst>
                <a:ext uri="{FF2B5EF4-FFF2-40B4-BE49-F238E27FC236}">
                  <a16:creationId xmlns:a16="http://schemas.microsoft.com/office/drawing/2014/main" id="{FEA1F8E5-84A7-7D28-F2EF-66F8E333BD9C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24%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20%</a:t>
              </a:r>
            </a:p>
          </p:txBody>
        </p:sp>
      </p:grpSp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71A81327-27A6-7859-23CD-C0C4414A9293}"/>
              </a:ext>
            </a:extLst>
          </p:cNvPr>
          <p:cNvCxnSpPr>
            <a:cxnSpLocks/>
          </p:cNvCxnSpPr>
          <p:nvPr/>
        </p:nvCxnSpPr>
        <p:spPr>
          <a:xfrm>
            <a:off x="4011465" y="4717988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onnecteur droit 301">
            <a:extLst>
              <a:ext uri="{FF2B5EF4-FFF2-40B4-BE49-F238E27FC236}">
                <a16:creationId xmlns:a16="http://schemas.microsoft.com/office/drawing/2014/main" id="{E7FC01C9-60E4-5B60-4DD8-BACF27CB3AF8}"/>
              </a:ext>
            </a:extLst>
          </p:cNvPr>
          <p:cNvCxnSpPr>
            <a:cxnSpLocks/>
          </p:cNvCxnSpPr>
          <p:nvPr/>
        </p:nvCxnSpPr>
        <p:spPr>
          <a:xfrm>
            <a:off x="5990861" y="4704987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Groupe 302">
            <a:extLst>
              <a:ext uri="{FF2B5EF4-FFF2-40B4-BE49-F238E27FC236}">
                <a16:creationId xmlns:a16="http://schemas.microsoft.com/office/drawing/2014/main" id="{0B265A8B-84B3-A34B-DD82-6DBD0654E776}"/>
              </a:ext>
            </a:extLst>
          </p:cNvPr>
          <p:cNvGrpSpPr/>
          <p:nvPr/>
        </p:nvGrpSpPr>
        <p:grpSpPr>
          <a:xfrm>
            <a:off x="3578660" y="3351136"/>
            <a:ext cx="1252266" cy="276999"/>
            <a:chOff x="4044297" y="4445467"/>
            <a:chExt cx="1252266" cy="276999"/>
          </a:xfrm>
        </p:grpSpPr>
        <p:sp>
          <p:nvSpPr>
            <p:cNvPr id="304" name="ZoneTexte 303">
              <a:extLst>
                <a:ext uri="{FF2B5EF4-FFF2-40B4-BE49-F238E27FC236}">
                  <a16:creationId xmlns:a16="http://schemas.microsoft.com/office/drawing/2014/main" id="{C37FEAD1-CA36-4B00-406B-92AE731C7C79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37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41%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305" name="Graphique 304">
              <a:extLst>
                <a:ext uri="{FF2B5EF4-FFF2-40B4-BE49-F238E27FC236}">
                  <a16:creationId xmlns:a16="http://schemas.microsoft.com/office/drawing/2014/main" id="{0AD75976-0546-7C41-B401-79D1F6BD9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cxnSp>
        <p:nvCxnSpPr>
          <p:cNvPr id="306" name="Connecteur droit 305">
            <a:extLst>
              <a:ext uri="{FF2B5EF4-FFF2-40B4-BE49-F238E27FC236}">
                <a16:creationId xmlns:a16="http://schemas.microsoft.com/office/drawing/2014/main" id="{F0A4D81F-BB12-829F-FD45-0E14D32C3EDF}"/>
              </a:ext>
            </a:extLst>
          </p:cNvPr>
          <p:cNvCxnSpPr>
            <a:cxnSpLocks/>
          </p:cNvCxnSpPr>
          <p:nvPr/>
        </p:nvCxnSpPr>
        <p:spPr>
          <a:xfrm>
            <a:off x="2851530" y="3499575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" name="Groupe 306">
            <a:extLst>
              <a:ext uri="{FF2B5EF4-FFF2-40B4-BE49-F238E27FC236}">
                <a16:creationId xmlns:a16="http://schemas.microsoft.com/office/drawing/2014/main" id="{CC0325C9-45F5-5A73-3134-0C74A9E451FD}"/>
              </a:ext>
            </a:extLst>
          </p:cNvPr>
          <p:cNvGrpSpPr/>
          <p:nvPr/>
        </p:nvGrpSpPr>
        <p:grpSpPr>
          <a:xfrm>
            <a:off x="6619451" y="3758418"/>
            <a:ext cx="1252266" cy="276999"/>
            <a:chOff x="4044297" y="4445467"/>
            <a:chExt cx="1252266" cy="276999"/>
          </a:xfrm>
        </p:grpSpPr>
        <p:sp>
          <p:nvSpPr>
            <p:cNvPr id="308" name="ZoneTexte 307">
              <a:extLst>
                <a:ext uri="{FF2B5EF4-FFF2-40B4-BE49-F238E27FC236}">
                  <a16:creationId xmlns:a16="http://schemas.microsoft.com/office/drawing/2014/main" id="{C123B5E7-6C80-3AA6-6F1E-4511660A14E0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33%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25%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309" name="Graphique 308">
              <a:extLst>
                <a:ext uri="{FF2B5EF4-FFF2-40B4-BE49-F238E27FC236}">
                  <a16:creationId xmlns:a16="http://schemas.microsoft.com/office/drawing/2014/main" id="{6FA268E7-29F9-DCB6-6DF4-52A398045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E62FF173-D61B-F4DE-48C9-EA0ACC1B7A46}"/>
              </a:ext>
            </a:extLst>
          </p:cNvPr>
          <p:cNvCxnSpPr>
            <a:cxnSpLocks/>
          </p:cNvCxnSpPr>
          <p:nvPr/>
        </p:nvCxnSpPr>
        <p:spPr>
          <a:xfrm>
            <a:off x="5892321" y="3906857"/>
            <a:ext cx="6258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7C618FA5-6EE7-CD0F-6A01-1E0AC57BB392}"/>
              </a:ext>
            </a:extLst>
          </p:cNvPr>
          <p:cNvGrpSpPr/>
          <p:nvPr/>
        </p:nvGrpSpPr>
        <p:grpSpPr>
          <a:xfrm>
            <a:off x="3894583" y="5433096"/>
            <a:ext cx="1093197" cy="246221"/>
            <a:chOff x="2485531" y="6034464"/>
            <a:chExt cx="1093197" cy="246221"/>
          </a:xfrm>
        </p:grpSpPr>
        <p:pic>
          <p:nvPicPr>
            <p:cNvPr id="318" name="Graphique 317">
              <a:extLst>
                <a:ext uri="{FF2B5EF4-FFF2-40B4-BE49-F238E27FC236}">
                  <a16:creationId xmlns:a16="http://schemas.microsoft.com/office/drawing/2014/main" id="{53364C22-8975-35A9-5008-A0FA32FCC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319" name="Graphique 318">
              <a:extLst>
                <a:ext uri="{FF2B5EF4-FFF2-40B4-BE49-F238E27FC236}">
                  <a16:creationId xmlns:a16="http://schemas.microsoft.com/office/drawing/2014/main" id="{380FF590-BC5E-E7F8-58A1-047061793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320" name="ZoneTexte 319">
              <a:extLst>
                <a:ext uri="{FF2B5EF4-FFF2-40B4-BE49-F238E27FC236}">
                  <a16:creationId xmlns:a16="http://schemas.microsoft.com/office/drawing/2014/main" id="{1FF9BBC9-B713-8246-642B-EC67D9E24828}"/>
                </a:ext>
              </a:extLst>
            </p:cNvPr>
            <p:cNvSpPr txBox="1"/>
            <p:nvPr/>
          </p:nvSpPr>
          <p:spPr bwMode="auto">
            <a:xfrm>
              <a:off x="2716980" y="6034464"/>
              <a:ext cx="63030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27%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%</a:t>
              </a:r>
            </a:p>
          </p:txBody>
        </p:sp>
      </p:grp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1B503565-7DFD-3E4F-B3C6-B173945841DE}"/>
              </a:ext>
            </a:extLst>
          </p:cNvPr>
          <p:cNvCxnSpPr>
            <a:cxnSpLocks/>
          </p:cNvCxnSpPr>
          <p:nvPr/>
        </p:nvCxnSpPr>
        <p:spPr>
          <a:xfrm>
            <a:off x="3559318" y="5553146"/>
            <a:ext cx="2412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74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BB8C1EF-5DEE-4E44-8C8F-F74474657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39215"/>
              </p:ext>
            </p:extLst>
          </p:nvPr>
        </p:nvGraphicFramePr>
        <p:xfrm>
          <a:off x="968229" y="2008632"/>
          <a:ext cx="8532440" cy="435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B. CRITÈRES D'ATTRACTIVITÉ DES MÉTIERS DU GRAND ÂGE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41352"/>
            <a:ext cx="11960666" cy="880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3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"Avoir du temps pour des échanges de qualité avec les personnes âgées" (51%)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 le 1</a:t>
            </a:r>
            <a:r>
              <a:rPr lang="fr-FR" sz="13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point qui attirerait les répondants vers les métiers du grand âge, devant </a:t>
            </a:r>
            <a:r>
              <a:rPr lang="fr-FR" sz="13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"un métier reconnu pour sa valeur ajoutée humaine et sociale"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3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(47%, et 32% cité en 1</a:t>
            </a:r>
            <a:r>
              <a:rPr lang="fr-FR" sz="1300" b="1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3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devant un métier pour </a:t>
            </a:r>
            <a:r>
              <a:rPr lang="fr-FR" sz="13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"prendre soin et aider des personnes en situation de souffrance, de dépendance et d'isolement" (43%).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fr-FR" sz="13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garantie d'un emploi dans un secteur sans chômage (18%)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fr-FR" sz="13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participer à relever le défi du vieillissement de la population (16%)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les arguments qui attirent le moins.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Q9. Quels sont les 3 arguments parmi les suivants qui pourraient vous attirer dans ces métiers et vous donner envie de les 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7D63E-06F5-76F8-198D-838736F49253}"/>
              </a:ext>
            </a:extLst>
          </p:cNvPr>
          <p:cNvSpPr/>
          <p:nvPr/>
        </p:nvSpPr>
        <p:spPr>
          <a:xfrm>
            <a:off x="8558944" y="1671778"/>
            <a:ext cx="847725" cy="349173"/>
          </a:xfrm>
          <a:prstGeom prst="rect">
            <a:avLst/>
          </a:prstGeom>
          <a:solidFill>
            <a:srgbClr val="004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cité en 1</a:t>
            </a:r>
            <a:r>
              <a:rPr lang="fr-FR" sz="1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30BA3A6-D8E2-68EC-B735-9B43348AB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55353"/>
              </p:ext>
            </p:extLst>
          </p:nvPr>
        </p:nvGraphicFramePr>
        <p:xfrm>
          <a:off x="8719108" y="2114550"/>
          <a:ext cx="527395" cy="411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5">
                  <a:extLst>
                    <a:ext uri="{9D8B030D-6E8A-4147-A177-3AD203B41FA5}">
                      <a16:colId xmlns:a16="http://schemas.microsoft.com/office/drawing/2014/main" val="3082523977"/>
                    </a:ext>
                  </a:extLst>
                </a:gridCol>
              </a:tblGrid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17%</a:t>
                      </a:r>
                    </a:p>
                  </a:txBody>
                  <a:tcPr marL="7156" marR="7156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248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32%</a:t>
                      </a:r>
                    </a:p>
                  </a:txBody>
                  <a:tcPr marL="7156" marR="7156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0235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0683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3423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594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3548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649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3%</a:t>
                      </a:r>
                    </a:p>
                  </a:txBody>
                  <a:tcPr marL="68700" marR="687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46351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marL="68700" marR="687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0505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B6CDD82-566F-F416-A704-28B0CBE939E6}"/>
              </a:ext>
            </a:extLst>
          </p:cNvPr>
          <p:cNvSpPr/>
          <p:nvPr/>
        </p:nvSpPr>
        <p:spPr>
          <a:xfrm>
            <a:off x="9538290" y="1671778"/>
            <a:ext cx="847725" cy="349173"/>
          </a:xfrm>
          <a:prstGeom prst="rect">
            <a:avLst/>
          </a:prstGeom>
          <a:solidFill>
            <a:srgbClr val="089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cité en 2</a:t>
            </a:r>
            <a:r>
              <a:rPr lang="fr-FR" sz="1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graphicFrame>
        <p:nvGraphicFramePr>
          <p:cNvPr id="10" name="Tableau 4">
            <a:extLst>
              <a:ext uri="{FF2B5EF4-FFF2-40B4-BE49-F238E27FC236}">
                <a16:creationId xmlns:a16="http://schemas.microsoft.com/office/drawing/2014/main" id="{AC216A07-E066-61FC-E978-B2EBA64F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49555"/>
              </p:ext>
            </p:extLst>
          </p:nvPr>
        </p:nvGraphicFramePr>
        <p:xfrm>
          <a:off x="9698455" y="2114546"/>
          <a:ext cx="527395" cy="411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5">
                  <a:extLst>
                    <a:ext uri="{9D8B030D-6E8A-4147-A177-3AD203B41FA5}">
                      <a16:colId xmlns:a16="http://schemas.microsoft.com/office/drawing/2014/main" val="3082523977"/>
                    </a:ext>
                  </a:extLst>
                </a:gridCol>
              </a:tblGrid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22%</a:t>
                      </a:r>
                    </a:p>
                  </a:txBody>
                  <a:tcPr marL="7156" marR="7156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248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8%</a:t>
                      </a:r>
                    </a:p>
                  </a:txBody>
                  <a:tcPr marL="7156" marR="7156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0235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0683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3423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15%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594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3548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649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68700" marR="687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46351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68700" marR="687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4791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C1F964-F5A6-4119-9116-D933ABD1DCAB}"/>
              </a:ext>
            </a:extLst>
          </p:cNvPr>
          <p:cNvSpPr/>
          <p:nvPr/>
        </p:nvSpPr>
        <p:spPr>
          <a:xfrm>
            <a:off x="10479370" y="1671778"/>
            <a:ext cx="847725" cy="3491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cité en 3</a:t>
            </a:r>
            <a:r>
              <a:rPr lang="fr-FR" sz="1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graphicFrame>
        <p:nvGraphicFramePr>
          <p:cNvPr id="17" name="Tableau 4">
            <a:extLst>
              <a:ext uri="{FF2B5EF4-FFF2-40B4-BE49-F238E27FC236}">
                <a16:creationId xmlns:a16="http://schemas.microsoft.com/office/drawing/2014/main" id="{4296734E-9EBB-7ACC-8740-F5F104081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13699"/>
              </p:ext>
            </p:extLst>
          </p:nvPr>
        </p:nvGraphicFramePr>
        <p:xfrm>
          <a:off x="10639535" y="2114546"/>
          <a:ext cx="527395" cy="411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5">
                  <a:extLst>
                    <a:ext uri="{9D8B030D-6E8A-4147-A177-3AD203B41FA5}">
                      <a16:colId xmlns:a16="http://schemas.microsoft.com/office/drawing/2014/main" val="3082523977"/>
                    </a:ext>
                  </a:extLst>
                </a:gridCol>
              </a:tblGrid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7156" marR="7156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248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8%</a:t>
                      </a:r>
                    </a:p>
                  </a:txBody>
                  <a:tcPr marL="7156" marR="7156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0235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15%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0683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19%</a:t>
                      </a:r>
                    </a:p>
                  </a:txBody>
                  <a:tcPr marL="7156" marR="7156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3423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19%</a:t>
                      </a:r>
                    </a:p>
                  </a:txBody>
                  <a:tcPr marL="7156" marR="7156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594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3548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7156" marR="7156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649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68700" marR="687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46351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68700" marR="687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878707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820B555F-8777-05D2-ED58-90B015CCE7FE}"/>
              </a:ext>
            </a:extLst>
          </p:cNvPr>
          <p:cNvSpPr txBox="1"/>
          <p:nvPr/>
        </p:nvSpPr>
        <p:spPr>
          <a:xfrm>
            <a:off x="10553700" y="1247081"/>
            <a:ext cx="163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0783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ZoneTexte 130">
            <a:extLst>
              <a:ext uri="{FF2B5EF4-FFF2-40B4-BE49-F238E27FC236}">
                <a16:creationId xmlns:a16="http://schemas.microsoft.com/office/drawing/2014/main" id="{952E5624-9DC3-F417-A60D-F46DC3518432}"/>
              </a:ext>
            </a:extLst>
          </p:cNvPr>
          <p:cNvSpPr txBox="1"/>
          <p:nvPr/>
        </p:nvSpPr>
        <p:spPr bwMode="auto">
          <a:xfrm>
            <a:off x="3119896" y="1891637"/>
            <a:ext cx="5952207" cy="448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Avoir du temps pour des échanges de qualité avec les personnes âgées</a:t>
            </a:r>
          </a:p>
          <a:p>
            <a:pPr algn="ctr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Avoir un métier qui soit </a:t>
            </a:r>
            <a:r>
              <a:rPr lang="fr-FR" sz="1100" dirty="0">
                <a:solidFill>
                  <a:schemeClr val="tx2"/>
                </a:solidFill>
              </a:rPr>
              <a:t>reconnu</a:t>
            </a:r>
            <a:r>
              <a:rPr lang="fr-FR" sz="1200" dirty="0">
                <a:solidFill>
                  <a:schemeClr val="tx2"/>
                </a:solidFill>
              </a:rPr>
              <a:t> pour sa valeur ajoutée humaine et sociale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Prendre soin et aider des personnes en situation de souffrance, de dépendance, d’isolement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Avoir un salaire attractif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Rendre aux personnes âgées à la hauteur de ce qu’elles ont donné à la société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Avoir de vraies perspectives d'évolution de carrière (compétences, expériences, formations)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Avoir la garantie de l’emploi dans un secteur où il n’y a pas de chômage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200" dirty="0">
                <a:solidFill>
                  <a:schemeClr val="tx2"/>
                </a:solidFill>
              </a:rPr>
              <a:t>Participer à relever le défi du vieillissement de la population</a:t>
            </a:r>
          </a:p>
        </p:txBody>
      </p:sp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371619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1157354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B. CRITÈRES D'ATTRACTIVITÉ DES MÉTIERS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 2. DANS LES SOUS POPULATIONS - DÉMOGRAPHIE</a:t>
            </a: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0506" y="86219"/>
            <a:ext cx="11960666" cy="105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sont plus attirés par les  métiers du GA pour un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salaire attractif,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 la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garantie d'un emploi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par des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perspectives d'évolution de carrière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femmes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sont plus attirées par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échanges avec les personnes âgées, prendre soin et aider des personnes en situation de souffrance.</a:t>
            </a:r>
            <a:b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répondants plus âgées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plus attirés vers des métiers du GA pour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rendre aux personnes âgées à la hauteur de ce qu'elles ont données à la société,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avoir des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perspectives d'évolution de carrière,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avoir la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garantie de l'emploi </a:t>
            </a:r>
            <a:r>
              <a:rPr lang="fr-FR" sz="12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pour </a:t>
            </a:r>
            <a:r>
              <a:rPr lang="fr-FR" sz="12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participer au défi du vieillissement de la population.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08723" y="636386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Q9. Quels sont les 3 arguments parmi les suivants qui pourraient vous attirer dans ces métiers et vous donner envie de les 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0B555F-8777-05D2-ED58-90B015CCE7FE}"/>
              </a:ext>
            </a:extLst>
          </p:cNvPr>
          <p:cNvSpPr txBox="1"/>
          <p:nvPr/>
        </p:nvSpPr>
        <p:spPr>
          <a:xfrm>
            <a:off x="10553700" y="1413329"/>
            <a:ext cx="163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3D1B1D7-AE63-8497-8E0E-B0955B3A304F}"/>
              </a:ext>
            </a:extLst>
          </p:cNvPr>
          <p:cNvGrpSpPr/>
          <p:nvPr/>
        </p:nvGrpSpPr>
        <p:grpSpPr>
          <a:xfrm>
            <a:off x="8651990" y="2184562"/>
            <a:ext cx="1051407" cy="308197"/>
            <a:chOff x="7987180" y="2448668"/>
            <a:chExt cx="1051407" cy="308197"/>
          </a:xfrm>
        </p:grpSpPr>
        <p:grpSp>
          <p:nvGrpSpPr>
            <p:cNvPr id="20" name="Groupe 277">
              <a:extLst>
                <a:ext uri="{FF2B5EF4-FFF2-40B4-BE49-F238E27FC236}">
                  <a16:creationId xmlns:a16="http://schemas.microsoft.com/office/drawing/2014/main" id="{829D9AC0-9BE1-F975-A059-EF13001A5573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25" name="Freeform 117">
                <a:extLst>
                  <a:ext uri="{FF2B5EF4-FFF2-40B4-BE49-F238E27FC236}">
                    <a16:creationId xmlns:a16="http://schemas.microsoft.com/office/drawing/2014/main" id="{FB026A07-332F-9221-13B4-BA5E5CDD6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" name="Freeform 118">
                <a:extLst>
                  <a:ext uri="{FF2B5EF4-FFF2-40B4-BE49-F238E27FC236}">
                    <a16:creationId xmlns:a16="http://schemas.microsoft.com/office/drawing/2014/main" id="{82EB2EC5-60F3-9480-4BD2-3750E398F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1" name="Groupe 278">
              <a:extLst>
                <a:ext uri="{FF2B5EF4-FFF2-40B4-BE49-F238E27FC236}">
                  <a16:creationId xmlns:a16="http://schemas.microsoft.com/office/drawing/2014/main" id="{D3C48011-1D7A-3144-5A07-6D47B0D5F57E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23" name="Freeform 119">
                <a:extLst>
                  <a:ext uri="{FF2B5EF4-FFF2-40B4-BE49-F238E27FC236}">
                    <a16:creationId xmlns:a16="http://schemas.microsoft.com/office/drawing/2014/main" id="{BA78A455-2003-6C88-11DE-23BA8B331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" name="Freeform 120">
                <a:extLst>
                  <a:ext uri="{FF2B5EF4-FFF2-40B4-BE49-F238E27FC236}">
                    <a16:creationId xmlns:a16="http://schemas.microsoft.com/office/drawing/2014/main" id="{2AF8E8DC-7959-C491-593A-B6B33DE55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6ABCA8B-83C1-BE2D-931D-7472F915E7E9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56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45%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BB37962A-78BA-BD39-AAE6-5E9B2C23516B}"/>
              </a:ext>
            </a:extLst>
          </p:cNvPr>
          <p:cNvGrpSpPr/>
          <p:nvPr/>
        </p:nvGrpSpPr>
        <p:grpSpPr>
          <a:xfrm>
            <a:off x="9335840" y="3127651"/>
            <a:ext cx="1051407" cy="308197"/>
            <a:chOff x="7987180" y="2448668"/>
            <a:chExt cx="1051407" cy="308197"/>
          </a:xfrm>
        </p:grpSpPr>
        <p:grpSp>
          <p:nvGrpSpPr>
            <p:cNvPr id="60" name="Groupe 277">
              <a:extLst>
                <a:ext uri="{FF2B5EF4-FFF2-40B4-BE49-F238E27FC236}">
                  <a16:creationId xmlns:a16="http://schemas.microsoft.com/office/drawing/2014/main" id="{7CE47D29-4513-3B18-DA99-C8DA11002768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65" name="Freeform 117">
                <a:extLst>
                  <a:ext uri="{FF2B5EF4-FFF2-40B4-BE49-F238E27FC236}">
                    <a16:creationId xmlns:a16="http://schemas.microsoft.com/office/drawing/2014/main" id="{BA80079F-D09C-2EBB-9F58-EA5318A0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" name="Freeform 118">
                <a:extLst>
                  <a:ext uri="{FF2B5EF4-FFF2-40B4-BE49-F238E27FC236}">
                    <a16:creationId xmlns:a16="http://schemas.microsoft.com/office/drawing/2014/main" id="{F7BCDFCF-7971-F48B-039A-367FE2DD8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61" name="Groupe 278">
              <a:extLst>
                <a:ext uri="{FF2B5EF4-FFF2-40B4-BE49-F238E27FC236}">
                  <a16:creationId xmlns:a16="http://schemas.microsoft.com/office/drawing/2014/main" id="{17AEEEAB-24A8-F75E-44C8-DF68A11D7CBF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63" name="Freeform 119">
                <a:extLst>
                  <a:ext uri="{FF2B5EF4-FFF2-40B4-BE49-F238E27FC236}">
                    <a16:creationId xmlns:a16="http://schemas.microsoft.com/office/drawing/2014/main" id="{9A93C9A4-442A-A877-CC41-6BE6C3A8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" name="Freeform 120">
                <a:extLst>
                  <a:ext uri="{FF2B5EF4-FFF2-40B4-BE49-F238E27FC236}">
                    <a16:creationId xmlns:a16="http://schemas.microsoft.com/office/drawing/2014/main" id="{441981B7-6A1C-DEDF-01F3-EEE29866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78063261-E73C-6EFD-3688-CF787CBC30CF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47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38%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9C74E320-31D3-ED0B-AC8B-528AFD68E637}"/>
              </a:ext>
            </a:extLst>
          </p:cNvPr>
          <p:cNvGrpSpPr/>
          <p:nvPr/>
        </p:nvGrpSpPr>
        <p:grpSpPr>
          <a:xfrm>
            <a:off x="3550817" y="3750580"/>
            <a:ext cx="1051407" cy="308197"/>
            <a:chOff x="7987180" y="2448668"/>
            <a:chExt cx="1051407" cy="308197"/>
          </a:xfrm>
        </p:grpSpPr>
        <p:grpSp>
          <p:nvGrpSpPr>
            <p:cNvPr id="68" name="Groupe 277">
              <a:extLst>
                <a:ext uri="{FF2B5EF4-FFF2-40B4-BE49-F238E27FC236}">
                  <a16:creationId xmlns:a16="http://schemas.microsoft.com/office/drawing/2014/main" id="{A7DA6CC8-00C8-2D37-5AC0-C65AEBFE3B88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73" name="Freeform 117">
                <a:extLst>
                  <a:ext uri="{FF2B5EF4-FFF2-40B4-BE49-F238E27FC236}">
                    <a16:creationId xmlns:a16="http://schemas.microsoft.com/office/drawing/2014/main" id="{B2C1BE44-E836-ECB5-A9C4-01A213BD5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" name="Freeform 118">
                <a:extLst>
                  <a:ext uri="{FF2B5EF4-FFF2-40B4-BE49-F238E27FC236}">
                    <a16:creationId xmlns:a16="http://schemas.microsoft.com/office/drawing/2014/main" id="{7D681C00-678D-753B-EB56-FEE5D8400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69" name="Groupe 278">
              <a:extLst>
                <a:ext uri="{FF2B5EF4-FFF2-40B4-BE49-F238E27FC236}">
                  <a16:creationId xmlns:a16="http://schemas.microsoft.com/office/drawing/2014/main" id="{307591B5-9EB0-F4AA-9B2C-86973AE154C5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71" name="Freeform 119">
                <a:extLst>
                  <a:ext uri="{FF2B5EF4-FFF2-40B4-BE49-F238E27FC236}">
                    <a16:creationId xmlns:a16="http://schemas.microsoft.com/office/drawing/2014/main" id="{5709397C-4D7D-7693-9FE6-50347445B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" name="Freeform 120">
                <a:extLst>
                  <a:ext uri="{FF2B5EF4-FFF2-40B4-BE49-F238E27FC236}">
                    <a16:creationId xmlns:a16="http://schemas.microsoft.com/office/drawing/2014/main" id="{E22391D5-9842-8931-A773-AA0BB3514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5EA42C3-8C8E-A0D1-60F0-DA79EC652333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39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46%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8711B967-16DA-EA74-3A54-3EA4717F17EA}"/>
              </a:ext>
            </a:extLst>
          </p:cNvPr>
          <p:cNvGrpSpPr/>
          <p:nvPr/>
        </p:nvGrpSpPr>
        <p:grpSpPr>
          <a:xfrm>
            <a:off x="185445" y="4494967"/>
            <a:ext cx="1051407" cy="308197"/>
            <a:chOff x="7987180" y="2448668"/>
            <a:chExt cx="1051407" cy="308197"/>
          </a:xfrm>
        </p:grpSpPr>
        <p:grpSp>
          <p:nvGrpSpPr>
            <p:cNvPr id="76" name="Groupe 277">
              <a:extLst>
                <a:ext uri="{FF2B5EF4-FFF2-40B4-BE49-F238E27FC236}">
                  <a16:creationId xmlns:a16="http://schemas.microsoft.com/office/drawing/2014/main" id="{AABC7F99-85F2-A8DC-07F0-DC9BF6A822D1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81" name="Freeform 117">
                <a:extLst>
                  <a:ext uri="{FF2B5EF4-FFF2-40B4-BE49-F238E27FC236}">
                    <a16:creationId xmlns:a16="http://schemas.microsoft.com/office/drawing/2014/main" id="{FA22FF0B-28CB-1CF3-463D-46EDFBEE4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" name="Freeform 118">
                <a:extLst>
                  <a:ext uri="{FF2B5EF4-FFF2-40B4-BE49-F238E27FC236}">
                    <a16:creationId xmlns:a16="http://schemas.microsoft.com/office/drawing/2014/main" id="{312B106A-8848-0593-0B54-0E3FE0AED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77" name="Groupe 278">
              <a:extLst>
                <a:ext uri="{FF2B5EF4-FFF2-40B4-BE49-F238E27FC236}">
                  <a16:creationId xmlns:a16="http://schemas.microsoft.com/office/drawing/2014/main" id="{D41D30EE-D9A4-61F7-C8F8-A8663D6D9C2D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79" name="Freeform 119">
                <a:extLst>
                  <a:ext uri="{FF2B5EF4-FFF2-40B4-BE49-F238E27FC236}">
                    <a16:creationId xmlns:a16="http://schemas.microsoft.com/office/drawing/2014/main" id="{58754E58-1B70-2790-6D24-4CA91ED02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" name="Freeform 120">
                <a:extLst>
                  <a:ext uri="{FF2B5EF4-FFF2-40B4-BE49-F238E27FC236}">
                    <a16:creationId xmlns:a16="http://schemas.microsoft.com/office/drawing/2014/main" id="{B256B355-9747-796C-D8F8-96B2E502A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A38D78F-598F-FDFC-C3CA-D107FA4329EA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27%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33%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F8B7090E-5DCB-D49F-FB57-01B2BD48F331}"/>
              </a:ext>
            </a:extLst>
          </p:cNvPr>
          <p:cNvGrpSpPr/>
          <p:nvPr/>
        </p:nvGrpSpPr>
        <p:grpSpPr>
          <a:xfrm>
            <a:off x="8796236" y="5187742"/>
            <a:ext cx="1051407" cy="308197"/>
            <a:chOff x="7987180" y="2448668"/>
            <a:chExt cx="1051407" cy="308197"/>
          </a:xfrm>
        </p:grpSpPr>
        <p:grpSp>
          <p:nvGrpSpPr>
            <p:cNvPr id="84" name="Groupe 277">
              <a:extLst>
                <a:ext uri="{FF2B5EF4-FFF2-40B4-BE49-F238E27FC236}">
                  <a16:creationId xmlns:a16="http://schemas.microsoft.com/office/drawing/2014/main" id="{FB418494-D52A-451D-D430-0492ED68065D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89" name="Freeform 117">
                <a:extLst>
                  <a:ext uri="{FF2B5EF4-FFF2-40B4-BE49-F238E27FC236}">
                    <a16:creationId xmlns:a16="http://schemas.microsoft.com/office/drawing/2014/main" id="{319C1260-048C-53C3-95E3-7D38AA4C1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" name="Freeform 118">
                <a:extLst>
                  <a:ext uri="{FF2B5EF4-FFF2-40B4-BE49-F238E27FC236}">
                    <a16:creationId xmlns:a16="http://schemas.microsoft.com/office/drawing/2014/main" id="{B890622D-7A92-8716-9694-8547D132C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85" name="Groupe 278">
              <a:extLst>
                <a:ext uri="{FF2B5EF4-FFF2-40B4-BE49-F238E27FC236}">
                  <a16:creationId xmlns:a16="http://schemas.microsoft.com/office/drawing/2014/main" id="{513AE30B-DED2-D818-2C2B-30958BF90EF8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87" name="Freeform 119">
                <a:extLst>
                  <a:ext uri="{FF2B5EF4-FFF2-40B4-BE49-F238E27FC236}">
                    <a16:creationId xmlns:a16="http://schemas.microsoft.com/office/drawing/2014/main" id="{67793FA5-99B5-5A64-B6B1-5C7273174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" name="Freeform 120">
                <a:extLst>
                  <a:ext uri="{FF2B5EF4-FFF2-40B4-BE49-F238E27FC236}">
                    <a16:creationId xmlns:a16="http://schemas.microsoft.com/office/drawing/2014/main" id="{56C0686D-5B6A-D72D-9806-82904514A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1EE1EEBF-1561-74AE-4F3D-101FE6A241FB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15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21%</a:t>
              </a:r>
            </a:p>
          </p:txBody>
        </p:sp>
      </p:grpSp>
      <p:graphicFrame>
        <p:nvGraphicFramePr>
          <p:cNvPr id="143" name="Graphique 142">
            <a:extLst>
              <a:ext uri="{FF2B5EF4-FFF2-40B4-BE49-F238E27FC236}">
                <a16:creationId xmlns:a16="http://schemas.microsoft.com/office/drawing/2014/main" id="{9FA39E19-2E48-C968-BC63-803FAC030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848825"/>
              </p:ext>
            </p:extLst>
          </p:nvPr>
        </p:nvGraphicFramePr>
        <p:xfrm>
          <a:off x="1343475" y="3146820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4" name="ZoneTexte 143">
            <a:extLst>
              <a:ext uri="{FF2B5EF4-FFF2-40B4-BE49-F238E27FC236}">
                <a16:creationId xmlns:a16="http://schemas.microsoft.com/office/drawing/2014/main" id="{A8EB0B87-53FD-B4B6-C268-155241ECFD13}"/>
              </a:ext>
            </a:extLst>
          </p:cNvPr>
          <p:cNvSpPr txBox="1"/>
          <p:nvPr/>
        </p:nvSpPr>
        <p:spPr bwMode="auto">
          <a:xfrm>
            <a:off x="1862000" y="318203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63184B4A-F2C1-8647-8BC0-1D7F5A67F360}"/>
              </a:ext>
            </a:extLst>
          </p:cNvPr>
          <p:cNvSpPr txBox="1"/>
          <p:nvPr/>
        </p:nvSpPr>
        <p:spPr bwMode="auto">
          <a:xfrm>
            <a:off x="1855589" y="3346554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3EF1A4EB-9ABC-F408-FC4E-A8FB1FF6C299}"/>
              </a:ext>
            </a:extLst>
          </p:cNvPr>
          <p:cNvSpPr txBox="1"/>
          <p:nvPr/>
        </p:nvSpPr>
        <p:spPr bwMode="auto">
          <a:xfrm>
            <a:off x="1862000" y="3526721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1F252EC5-EE22-8D7D-85DF-D0176DCCDCF7}"/>
              </a:ext>
            </a:extLst>
          </p:cNvPr>
          <p:cNvSpPr txBox="1"/>
          <p:nvPr/>
        </p:nvSpPr>
        <p:spPr bwMode="auto">
          <a:xfrm>
            <a:off x="1849177" y="3684001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5935BDDF-AEC2-B7B4-3AD2-8ECC698F4D62}"/>
              </a:ext>
            </a:extLst>
          </p:cNvPr>
          <p:cNvSpPr txBox="1"/>
          <p:nvPr/>
        </p:nvSpPr>
        <p:spPr bwMode="auto">
          <a:xfrm>
            <a:off x="1850780" y="384433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AB50203D-F704-1A65-5049-5975D17A8C44}"/>
              </a:ext>
            </a:extLst>
          </p:cNvPr>
          <p:cNvSpPr txBox="1"/>
          <p:nvPr/>
        </p:nvSpPr>
        <p:spPr bwMode="auto">
          <a:xfrm>
            <a:off x="2606746" y="3185249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531DEDC4-7EB7-8A3B-0E35-45A95C9DB656}"/>
              </a:ext>
            </a:extLst>
          </p:cNvPr>
          <p:cNvSpPr txBox="1"/>
          <p:nvPr/>
        </p:nvSpPr>
        <p:spPr bwMode="auto">
          <a:xfrm>
            <a:off x="2727489" y="3511130"/>
            <a:ext cx="4443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3991D3B2-0AB4-E2A0-B6F9-478E8FD80CDA}"/>
              </a:ext>
            </a:extLst>
          </p:cNvPr>
          <p:cNvSpPr txBox="1"/>
          <p:nvPr/>
        </p:nvSpPr>
        <p:spPr bwMode="auto">
          <a:xfrm>
            <a:off x="2676428" y="3671448"/>
            <a:ext cx="3032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127D66A8-420B-FB90-1C94-66574D6FE6C0}"/>
              </a:ext>
            </a:extLst>
          </p:cNvPr>
          <p:cNvSpPr txBox="1"/>
          <p:nvPr/>
        </p:nvSpPr>
        <p:spPr bwMode="auto">
          <a:xfrm>
            <a:off x="2634412" y="3352601"/>
            <a:ext cx="3032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84A11627-5C6F-FE53-1E8A-89246EBAEDBE}"/>
              </a:ext>
            </a:extLst>
          </p:cNvPr>
          <p:cNvSpPr txBox="1"/>
          <p:nvPr/>
        </p:nvSpPr>
        <p:spPr bwMode="auto">
          <a:xfrm>
            <a:off x="2592824" y="3874763"/>
            <a:ext cx="37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54" name="Graphique 153">
            <a:extLst>
              <a:ext uri="{FF2B5EF4-FFF2-40B4-BE49-F238E27FC236}">
                <a16:creationId xmlns:a16="http://schemas.microsoft.com/office/drawing/2014/main" id="{ADDA4B6F-F809-7E11-9446-510E20CF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607524"/>
              </p:ext>
            </p:extLst>
          </p:nvPr>
        </p:nvGraphicFramePr>
        <p:xfrm>
          <a:off x="8826551" y="3586815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5" name="ZoneTexte 154">
            <a:extLst>
              <a:ext uri="{FF2B5EF4-FFF2-40B4-BE49-F238E27FC236}">
                <a16:creationId xmlns:a16="http://schemas.microsoft.com/office/drawing/2014/main" id="{9A4F5B1D-A78D-40D9-BFC7-B6B7F887DF4E}"/>
              </a:ext>
            </a:extLst>
          </p:cNvPr>
          <p:cNvSpPr txBox="1"/>
          <p:nvPr/>
        </p:nvSpPr>
        <p:spPr bwMode="auto">
          <a:xfrm>
            <a:off x="9338665" y="378654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DB136154-0E9A-9846-D424-DCCBDB46DC2D}"/>
              </a:ext>
            </a:extLst>
          </p:cNvPr>
          <p:cNvSpPr txBox="1"/>
          <p:nvPr/>
        </p:nvSpPr>
        <p:spPr bwMode="auto">
          <a:xfrm>
            <a:off x="9345076" y="3966716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6DD40045-7215-AC2A-1D15-D1BEDC5DFCBE}"/>
              </a:ext>
            </a:extLst>
          </p:cNvPr>
          <p:cNvSpPr txBox="1"/>
          <p:nvPr/>
        </p:nvSpPr>
        <p:spPr bwMode="auto">
          <a:xfrm>
            <a:off x="9332253" y="4123996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28C93BDF-2599-1EB3-430C-02748A8FFCA6}"/>
              </a:ext>
            </a:extLst>
          </p:cNvPr>
          <p:cNvSpPr txBox="1"/>
          <p:nvPr/>
        </p:nvSpPr>
        <p:spPr bwMode="auto">
          <a:xfrm>
            <a:off x="9333856" y="4284329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B0CC7B9B-6F10-E004-4B17-FE5F60F26089}"/>
              </a:ext>
            </a:extLst>
          </p:cNvPr>
          <p:cNvSpPr txBox="1"/>
          <p:nvPr/>
        </p:nvSpPr>
        <p:spPr bwMode="auto">
          <a:xfrm>
            <a:off x="10039206" y="3798311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C14D7779-451B-7491-9E7A-510AE83A1F41}"/>
              </a:ext>
            </a:extLst>
          </p:cNvPr>
          <p:cNvSpPr txBox="1"/>
          <p:nvPr/>
        </p:nvSpPr>
        <p:spPr bwMode="auto">
          <a:xfrm>
            <a:off x="10094939" y="4108464"/>
            <a:ext cx="4315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A42E997A-4F80-3435-7B3D-347A76DEFB6E}"/>
              </a:ext>
            </a:extLst>
          </p:cNvPr>
          <p:cNvSpPr txBox="1"/>
          <p:nvPr/>
        </p:nvSpPr>
        <p:spPr bwMode="auto">
          <a:xfrm>
            <a:off x="10030122" y="3572686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BCEC5890-D1AC-F1CD-54B7-1BBE5AB44E42}"/>
              </a:ext>
            </a:extLst>
          </p:cNvPr>
          <p:cNvSpPr txBox="1"/>
          <p:nvPr/>
        </p:nvSpPr>
        <p:spPr bwMode="auto">
          <a:xfrm>
            <a:off x="10137287" y="4261860"/>
            <a:ext cx="4347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A2820BD2-6F09-1E47-016A-1996969890E5}"/>
              </a:ext>
            </a:extLst>
          </p:cNvPr>
          <p:cNvSpPr txBox="1"/>
          <p:nvPr/>
        </p:nvSpPr>
        <p:spPr bwMode="auto">
          <a:xfrm>
            <a:off x="9318316" y="358564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1AAA7A54-C252-E2A9-3B30-39C3D279B6BD}"/>
              </a:ext>
            </a:extLst>
          </p:cNvPr>
          <p:cNvSpPr txBox="1"/>
          <p:nvPr/>
        </p:nvSpPr>
        <p:spPr bwMode="auto">
          <a:xfrm>
            <a:off x="10039206" y="3919290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65" name="Graphique 164">
            <a:extLst>
              <a:ext uri="{FF2B5EF4-FFF2-40B4-BE49-F238E27FC236}">
                <a16:creationId xmlns:a16="http://schemas.microsoft.com/office/drawing/2014/main" id="{0017D457-DCF7-8140-FB79-F03D839E8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484968"/>
              </p:ext>
            </p:extLst>
          </p:nvPr>
        </p:nvGraphicFramePr>
        <p:xfrm>
          <a:off x="1377592" y="4230652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6" name="ZoneTexte 165">
            <a:extLst>
              <a:ext uri="{FF2B5EF4-FFF2-40B4-BE49-F238E27FC236}">
                <a16:creationId xmlns:a16="http://schemas.microsoft.com/office/drawing/2014/main" id="{ABF78EAD-2F5A-6256-07C4-45A314678187}"/>
              </a:ext>
            </a:extLst>
          </p:cNvPr>
          <p:cNvSpPr txBox="1"/>
          <p:nvPr/>
        </p:nvSpPr>
        <p:spPr bwMode="auto">
          <a:xfrm>
            <a:off x="1889706" y="4430386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6687C73A-A7FB-0E10-CA83-8040A0229F48}"/>
              </a:ext>
            </a:extLst>
          </p:cNvPr>
          <p:cNvSpPr txBox="1"/>
          <p:nvPr/>
        </p:nvSpPr>
        <p:spPr bwMode="auto">
          <a:xfrm>
            <a:off x="1896117" y="461055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45E76EF2-03D8-D033-AD82-24BE1BD6EB14}"/>
              </a:ext>
            </a:extLst>
          </p:cNvPr>
          <p:cNvSpPr txBox="1"/>
          <p:nvPr/>
        </p:nvSpPr>
        <p:spPr bwMode="auto">
          <a:xfrm>
            <a:off x="1883294" y="4767833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FD880925-D102-2BD1-D246-B44A0F9B48D0}"/>
              </a:ext>
            </a:extLst>
          </p:cNvPr>
          <p:cNvSpPr txBox="1"/>
          <p:nvPr/>
        </p:nvSpPr>
        <p:spPr bwMode="auto">
          <a:xfrm>
            <a:off x="1884897" y="4928166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2FFC5798-B71D-94BE-87A9-387316293E1F}"/>
              </a:ext>
            </a:extLst>
          </p:cNvPr>
          <p:cNvSpPr txBox="1"/>
          <p:nvPr/>
        </p:nvSpPr>
        <p:spPr bwMode="auto">
          <a:xfrm>
            <a:off x="2606629" y="4411624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D29A553C-C7B2-275F-8F73-4279301A73D1}"/>
              </a:ext>
            </a:extLst>
          </p:cNvPr>
          <p:cNvSpPr txBox="1"/>
          <p:nvPr/>
        </p:nvSpPr>
        <p:spPr bwMode="auto">
          <a:xfrm>
            <a:off x="2519471" y="4767784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B247E0DD-A595-3766-E87D-02E8BC41934D}"/>
              </a:ext>
            </a:extLst>
          </p:cNvPr>
          <p:cNvSpPr txBox="1"/>
          <p:nvPr/>
        </p:nvSpPr>
        <p:spPr bwMode="auto">
          <a:xfrm>
            <a:off x="2588538" y="4246051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3BA7E739-84F2-8ECE-F1DA-EBDECA7F6A66}"/>
              </a:ext>
            </a:extLst>
          </p:cNvPr>
          <p:cNvSpPr txBox="1"/>
          <p:nvPr/>
        </p:nvSpPr>
        <p:spPr bwMode="auto">
          <a:xfrm>
            <a:off x="2590673" y="4921180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4AD715CF-B354-28BE-BD6B-0C5D37DF19B0}"/>
              </a:ext>
            </a:extLst>
          </p:cNvPr>
          <p:cNvSpPr txBox="1"/>
          <p:nvPr/>
        </p:nvSpPr>
        <p:spPr bwMode="auto">
          <a:xfrm>
            <a:off x="1869357" y="4229483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CFB4D7FA-EDE5-3431-3656-4705CD62DE63}"/>
              </a:ext>
            </a:extLst>
          </p:cNvPr>
          <p:cNvSpPr txBox="1"/>
          <p:nvPr/>
        </p:nvSpPr>
        <p:spPr bwMode="auto">
          <a:xfrm>
            <a:off x="2581965" y="4593777"/>
            <a:ext cx="3193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76" name="Graphique 175">
            <a:extLst>
              <a:ext uri="{FF2B5EF4-FFF2-40B4-BE49-F238E27FC236}">
                <a16:creationId xmlns:a16="http://schemas.microsoft.com/office/drawing/2014/main" id="{E84BCB74-2FC6-6B9E-8F04-8B69F068F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528140"/>
              </p:ext>
            </p:extLst>
          </p:nvPr>
        </p:nvGraphicFramePr>
        <p:xfrm>
          <a:off x="9965285" y="5116500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7" name="ZoneTexte 176">
            <a:extLst>
              <a:ext uri="{FF2B5EF4-FFF2-40B4-BE49-F238E27FC236}">
                <a16:creationId xmlns:a16="http://schemas.microsoft.com/office/drawing/2014/main" id="{B4041AF8-527D-181A-F03C-CD6DDD794C4A}"/>
              </a:ext>
            </a:extLst>
          </p:cNvPr>
          <p:cNvSpPr txBox="1"/>
          <p:nvPr/>
        </p:nvSpPr>
        <p:spPr bwMode="auto">
          <a:xfrm>
            <a:off x="10470583" y="5326801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1C35405F-22E6-B534-FB87-20C8732A279A}"/>
              </a:ext>
            </a:extLst>
          </p:cNvPr>
          <p:cNvSpPr txBox="1"/>
          <p:nvPr/>
        </p:nvSpPr>
        <p:spPr bwMode="auto">
          <a:xfrm>
            <a:off x="10476994" y="550696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27A13536-2E6D-C68F-C44D-32131A805971}"/>
              </a:ext>
            </a:extLst>
          </p:cNvPr>
          <p:cNvSpPr txBox="1"/>
          <p:nvPr/>
        </p:nvSpPr>
        <p:spPr bwMode="auto">
          <a:xfrm>
            <a:off x="10464171" y="5664248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F12DB162-B9BA-6F54-B478-88FEAA3151F4}"/>
              </a:ext>
            </a:extLst>
          </p:cNvPr>
          <p:cNvSpPr txBox="1"/>
          <p:nvPr/>
        </p:nvSpPr>
        <p:spPr bwMode="auto">
          <a:xfrm>
            <a:off x="10465774" y="5824581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300042A6-EFB7-8975-2371-96B0D32DC277}"/>
              </a:ext>
            </a:extLst>
          </p:cNvPr>
          <p:cNvSpPr txBox="1"/>
          <p:nvPr/>
        </p:nvSpPr>
        <p:spPr bwMode="auto">
          <a:xfrm>
            <a:off x="11187506" y="5308039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E0A8A545-3CCE-F00A-D0C9-37BDD680F056}"/>
              </a:ext>
            </a:extLst>
          </p:cNvPr>
          <p:cNvSpPr txBox="1"/>
          <p:nvPr/>
        </p:nvSpPr>
        <p:spPr bwMode="auto">
          <a:xfrm>
            <a:off x="11029922" y="5654522"/>
            <a:ext cx="367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6076ED5B-48F4-37CB-48C4-AC1916184CD0}"/>
              </a:ext>
            </a:extLst>
          </p:cNvPr>
          <p:cNvSpPr txBox="1"/>
          <p:nvPr/>
        </p:nvSpPr>
        <p:spPr bwMode="auto">
          <a:xfrm>
            <a:off x="11113842" y="5133238"/>
            <a:ext cx="370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6021CA9A-132B-576B-FB8A-F0596C26AF75}"/>
              </a:ext>
            </a:extLst>
          </p:cNvPr>
          <p:cNvSpPr txBox="1"/>
          <p:nvPr/>
        </p:nvSpPr>
        <p:spPr bwMode="auto">
          <a:xfrm>
            <a:off x="10897388" y="5853452"/>
            <a:ext cx="4347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FDC84C41-2CB1-B550-0E53-89BDEC396B89}"/>
              </a:ext>
            </a:extLst>
          </p:cNvPr>
          <p:cNvSpPr txBox="1"/>
          <p:nvPr/>
        </p:nvSpPr>
        <p:spPr bwMode="auto">
          <a:xfrm>
            <a:off x="10450234" y="5125898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DDAE9E53-9C84-CAD5-81B7-BFFE2279C1EA}"/>
              </a:ext>
            </a:extLst>
          </p:cNvPr>
          <p:cNvSpPr txBox="1"/>
          <p:nvPr/>
        </p:nvSpPr>
        <p:spPr bwMode="auto">
          <a:xfrm>
            <a:off x="11106557" y="5481142"/>
            <a:ext cx="3770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88" name="Graphique 187">
            <a:extLst>
              <a:ext uri="{FF2B5EF4-FFF2-40B4-BE49-F238E27FC236}">
                <a16:creationId xmlns:a16="http://schemas.microsoft.com/office/drawing/2014/main" id="{CEF6F046-F6EB-E75F-F13F-D1FCEC7EB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131409"/>
              </p:ext>
            </p:extLst>
          </p:nvPr>
        </p:nvGraphicFramePr>
        <p:xfrm>
          <a:off x="2238556" y="5274019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9" name="ZoneTexte 188">
            <a:extLst>
              <a:ext uri="{FF2B5EF4-FFF2-40B4-BE49-F238E27FC236}">
                <a16:creationId xmlns:a16="http://schemas.microsoft.com/office/drawing/2014/main" id="{64B72560-09E5-830C-4975-A3D8DF7D02B2}"/>
              </a:ext>
            </a:extLst>
          </p:cNvPr>
          <p:cNvSpPr txBox="1"/>
          <p:nvPr/>
        </p:nvSpPr>
        <p:spPr bwMode="auto">
          <a:xfrm>
            <a:off x="2750670" y="547375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3A409F46-8432-5084-03D1-5D95F136F4CA}"/>
              </a:ext>
            </a:extLst>
          </p:cNvPr>
          <p:cNvSpPr txBox="1"/>
          <p:nvPr/>
        </p:nvSpPr>
        <p:spPr bwMode="auto">
          <a:xfrm>
            <a:off x="2757081" y="5653920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5A5940E4-93B4-1A68-F996-40FD35B3315E}"/>
              </a:ext>
            </a:extLst>
          </p:cNvPr>
          <p:cNvSpPr txBox="1"/>
          <p:nvPr/>
        </p:nvSpPr>
        <p:spPr bwMode="auto">
          <a:xfrm>
            <a:off x="2744258" y="581120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BD081641-267B-76DB-AD9E-2ED6BACD6255}"/>
              </a:ext>
            </a:extLst>
          </p:cNvPr>
          <p:cNvSpPr txBox="1"/>
          <p:nvPr/>
        </p:nvSpPr>
        <p:spPr bwMode="auto">
          <a:xfrm>
            <a:off x="2745861" y="5971533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2091968D-32D2-FFF2-2A6B-67BF0279C54C}"/>
              </a:ext>
            </a:extLst>
          </p:cNvPr>
          <p:cNvSpPr txBox="1"/>
          <p:nvPr/>
        </p:nvSpPr>
        <p:spPr bwMode="auto">
          <a:xfrm>
            <a:off x="3264729" y="5445894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D5E80B42-32B5-FA8D-9605-A2E85DF3A4C2}"/>
              </a:ext>
            </a:extLst>
          </p:cNvPr>
          <p:cNvSpPr txBox="1"/>
          <p:nvPr/>
        </p:nvSpPr>
        <p:spPr bwMode="auto">
          <a:xfrm>
            <a:off x="3315285" y="5800622"/>
            <a:ext cx="4315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1382F566-D816-9F6E-99D3-97C3A9621267}"/>
              </a:ext>
            </a:extLst>
          </p:cNvPr>
          <p:cNvSpPr txBox="1"/>
          <p:nvPr/>
        </p:nvSpPr>
        <p:spPr bwMode="auto">
          <a:xfrm>
            <a:off x="3172074" y="5287430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BF6F9CF4-65B5-9833-7AB7-110B47AFF5FF}"/>
              </a:ext>
            </a:extLst>
          </p:cNvPr>
          <p:cNvSpPr txBox="1"/>
          <p:nvPr/>
        </p:nvSpPr>
        <p:spPr bwMode="auto">
          <a:xfrm>
            <a:off x="3371291" y="5964982"/>
            <a:ext cx="4347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EC17F209-AC2F-6775-C123-7BFE1B7C22D8}"/>
              </a:ext>
            </a:extLst>
          </p:cNvPr>
          <p:cNvSpPr txBox="1"/>
          <p:nvPr/>
        </p:nvSpPr>
        <p:spPr bwMode="auto">
          <a:xfrm>
            <a:off x="2873196" y="5387150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2ECF0945-56DC-DCB9-BCCB-2EBB17BD2BE9}"/>
              </a:ext>
            </a:extLst>
          </p:cNvPr>
          <p:cNvSpPr txBox="1"/>
          <p:nvPr/>
        </p:nvSpPr>
        <p:spPr bwMode="auto">
          <a:xfrm>
            <a:off x="3260792" y="5609567"/>
            <a:ext cx="316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4747075-B26A-F942-8556-6E3A22006135}"/>
              </a:ext>
            </a:extLst>
          </p:cNvPr>
          <p:cNvSpPr/>
          <p:nvPr/>
        </p:nvSpPr>
        <p:spPr>
          <a:xfrm>
            <a:off x="9838415" y="2170014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45% 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27E30F9-4F51-C589-EA80-03F58479844C}"/>
              </a:ext>
            </a:extLst>
          </p:cNvPr>
          <p:cNvSpPr/>
          <p:nvPr/>
        </p:nvSpPr>
        <p:spPr>
          <a:xfrm>
            <a:off x="9829855" y="2404706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50% 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77A6AF2-E9A2-8EF6-FC0E-31DA6AE0B244}"/>
              </a:ext>
            </a:extLst>
          </p:cNvPr>
          <p:cNvSpPr/>
          <p:nvPr/>
        </p:nvSpPr>
        <p:spPr>
          <a:xfrm>
            <a:off x="9820571" y="2647666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53% 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952990EE-AB32-5A5E-DAE9-944491AD15A6}"/>
              </a:ext>
            </a:extLst>
          </p:cNvPr>
          <p:cNvSpPr txBox="1"/>
          <p:nvPr/>
        </p:nvSpPr>
        <p:spPr bwMode="auto">
          <a:xfrm>
            <a:off x="10212043" y="2096052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3B49D03C-A3EC-2CD5-5AA7-2A7CC1CE2D7E}"/>
              </a:ext>
            </a:extLst>
          </p:cNvPr>
          <p:cNvSpPr txBox="1"/>
          <p:nvPr/>
        </p:nvSpPr>
        <p:spPr bwMode="auto">
          <a:xfrm>
            <a:off x="10213654" y="2361775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8FB924C3-192F-97EA-1586-B22F9A98D69C}"/>
              </a:ext>
            </a:extLst>
          </p:cNvPr>
          <p:cNvSpPr txBox="1"/>
          <p:nvPr/>
        </p:nvSpPr>
        <p:spPr bwMode="auto">
          <a:xfrm>
            <a:off x="10304908" y="2570223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C3BAC5E4-1A6A-C311-BE39-D3048F42D273}"/>
              </a:ext>
            </a:extLst>
          </p:cNvPr>
          <p:cNvSpPr txBox="1"/>
          <p:nvPr/>
        </p:nvSpPr>
        <p:spPr bwMode="auto">
          <a:xfrm>
            <a:off x="10619785" y="2109537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251E6ECA-8E7E-9A90-DD9C-A8482F3A4A68}"/>
              </a:ext>
            </a:extLst>
          </p:cNvPr>
          <p:cNvSpPr txBox="1"/>
          <p:nvPr/>
        </p:nvSpPr>
        <p:spPr bwMode="auto">
          <a:xfrm>
            <a:off x="10683277" y="2344687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5D88FF58-165F-64E4-EA72-4C5212A5806D}"/>
              </a:ext>
            </a:extLst>
          </p:cNvPr>
          <p:cNvSpPr txBox="1"/>
          <p:nvPr/>
        </p:nvSpPr>
        <p:spPr bwMode="auto">
          <a:xfrm>
            <a:off x="10720453" y="2588889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76CDA4C-5A75-B150-C507-8A4BDCD23D20}"/>
              </a:ext>
            </a:extLst>
          </p:cNvPr>
          <p:cNvSpPr/>
          <p:nvPr/>
        </p:nvSpPr>
        <p:spPr>
          <a:xfrm>
            <a:off x="1120493" y="5469500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16% 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34C295B-C8FB-EAD2-48F6-82BF1402A0CC}"/>
              </a:ext>
            </a:extLst>
          </p:cNvPr>
          <p:cNvSpPr/>
          <p:nvPr/>
        </p:nvSpPr>
        <p:spPr>
          <a:xfrm>
            <a:off x="1111933" y="5704192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12% 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8653C88-E74D-90ED-6F2E-63B205F5CDAF}"/>
              </a:ext>
            </a:extLst>
          </p:cNvPr>
          <p:cNvSpPr/>
          <p:nvPr/>
        </p:nvSpPr>
        <p:spPr>
          <a:xfrm>
            <a:off x="1102649" y="5947152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19% 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B92C0FCB-5AE9-5874-45BD-BC7D753725D5}"/>
              </a:ext>
            </a:extLst>
          </p:cNvPr>
          <p:cNvSpPr txBox="1"/>
          <p:nvPr/>
        </p:nvSpPr>
        <p:spPr bwMode="auto">
          <a:xfrm>
            <a:off x="1494121" y="5395538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83685557-87CC-30ED-50B8-EC17B81062A0}"/>
              </a:ext>
            </a:extLst>
          </p:cNvPr>
          <p:cNvSpPr txBox="1"/>
          <p:nvPr/>
        </p:nvSpPr>
        <p:spPr bwMode="auto">
          <a:xfrm>
            <a:off x="1495732" y="5661261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D2AE33FA-309B-DF3E-7206-47A678EDB880}"/>
              </a:ext>
            </a:extLst>
          </p:cNvPr>
          <p:cNvSpPr txBox="1"/>
          <p:nvPr/>
        </p:nvSpPr>
        <p:spPr bwMode="auto">
          <a:xfrm>
            <a:off x="1586986" y="5869709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6B1ABACD-FDED-D535-2E80-8810B1611B51}"/>
              </a:ext>
            </a:extLst>
          </p:cNvPr>
          <p:cNvSpPr txBox="1"/>
          <p:nvPr/>
        </p:nvSpPr>
        <p:spPr bwMode="auto">
          <a:xfrm>
            <a:off x="1929114" y="5409023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DBBAC434-5554-2EC8-ECDB-2E8018FD8B42}"/>
              </a:ext>
            </a:extLst>
          </p:cNvPr>
          <p:cNvSpPr txBox="1"/>
          <p:nvPr/>
        </p:nvSpPr>
        <p:spPr bwMode="auto">
          <a:xfrm>
            <a:off x="1891230" y="5616898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974C54B5-FC2E-5278-B1E0-78D38643F5BA}"/>
              </a:ext>
            </a:extLst>
          </p:cNvPr>
          <p:cNvSpPr txBox="1"/>
          <p:nvPr/>
        </p:nvSpPr>
        <p:spPr bwMode="auto">
          <a:xfrm>
            <a:off x="1923969" y="5888102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FCC497F-7BA0-2D17-CBC0-563FDFBA4C7D}"/>
              </a:ext>
            </a:extLst>
          </p:cNvPr>
          <p:cNvSpPr/>
          <p:nvPr/>
        </p:nvSpPr>
        <p:spPr>
          <a:xfrm>
            <a:off x="8823433" y="5530905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19% 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49B9713-1840-71A6-AFE8-A93574FE545E}"/>
              </a:ext>
            </a:extLst>
          </p:cNvPr>
          <p:cNvSpPr/>
          <p:nvPr/>
        </p:nvSpPr>
        <p:spPr>
          <a:xfrm>
            <a:off x="8814873" y="5765597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21%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EB5782AD-50C3-6D90-651B-44EA66F22471}"/>
              </a:ext>
            </a:extLst>
          </p:cNvPr>
          <p:cNvSpPr/>
          <p:nvPr/>
        </p:nvSpPr>
        <p:spPr>
          <a:xfrm>
            <a:off x="8805589" y="6008557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14% 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9F841574-1343-2A23-6FA3-CE7BFCCFC24E}"/>
              </a:ext>
            </a:extLst>
          </p:cNvPr>
          <p:cNvSpPr txBox="1"/>
          <p:nvPr/>
        </p:nvSpPr>
        <p:spPr bwMode="auto">
          <a:xfrm>
            <a:off x="9197061" y="5456943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9123D94C-62ED-6E74-1C15-36AB2AF803DA}"/>
              </a:ext>
            </a:extLst>
          </p:cNvPr>
          <p:cNvSpPr txBox="1"/>
          <p:nvPr/>
        </p:nvSpPr>
        <p:spPr bwMode="auto">
          <a:xfrm>
            <a:off x="9198672" y="5722666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AEE3E3D7-0AA3-98CA-DF43-C9FAC9A89C01}"/>
              </a:ext>
            </a:extLst>
          </p:cNvPr>
          <p:cNvSpPr txBox="1"/>
          <p:nvPr/>
        </p:nvSpPr>
        <p:spPr bwMode="auto">
          <a:xfrm>
            <a:off x="9289926" y="5931114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595BF1A4-58CF-9437-5C91-8A209D19B07E}"/>
              </a:ext>
            </a:extLst>
          </p:cNvPr>
          <p:cNvSpPr txBox="1"/>
          <p:nvPr/>
        </p:nvSpPr>
        <p:spPr bwMode="auto">
          <a:xfrm>
            <a:off x="9632054" y="5470428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AD59C7EF-C9F6-4E12-E247-EEF8E736372F}"/>
              </a:ext>
            </a:extLst>
          </p:cNvPr>
          <p:cNvSpPr txBox="1"/>
          <p:nvPr/>
        </p:nvSpPr>
        <p:spPr bwMode="auto">
          <a:xfrm>
            <a:off x="9594170" y="5678303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98D6F444-27DC-0FD1-65D7-898566D1C34E}"/>
              </a:ext>
            </a:extLst>
          </p:cNvPr>
          <p:cNvSpPr txBox="1"/>
          <p:nvPr/>
        </p:nvSpPr>
        <p:spPr bwMode="auto">
          <a:xfrm>
            <a:off x="9626909" y="5949507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E5534D4-98E6-EDE8-65E1-FA7AADD3AF2A}"/>
              </a:ext>
            </a:extLst>
          </p:cNvPr>
          <p:cNvSpPr/>
          <p:nvPr/>
        </p:nvSpPr>
        <p:spPr>
          <a:xfrm>
            <a:off x="10606519" y="3805399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34% 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1E2E65A-59A3-7836-C325-64AE674A9BB0}"/>
              </a:ext>
            </a:extLst>
          </p:cNvPr>
          <p:cNvSpPr/>
          <p:nvPr/>
        </p:nvSpPr>
        <p:spPr>
          <a:xfrm>
            <a:off x="10597959" y="4040091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35% 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68DD735-3097-0D49-E3F2-9AC0889DD46C}"/>
              </a:ext>
            </a:extLst>
          </p:cNvPr>
          <p:cNvSpPr/>
          <p:nvPr/>
        </p:nvSpPr>
        <p:spPr>
          <a:xfrm>
            <a:off x="10588675" y="4283051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42% </a:t>
            </a: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FE4CAACC-760D-521D-F838-03A9180BE05A}"/>
              </a:ext>
            </a:extLst>
          </p:cNvPr>
          <p:cNvSpPr txBox="1"/>
          <p:nvPr/>
        </p:nvSpPr>
        <p:spPr bwMode="auto">
          <a:xfrm>
            <a:off x="10980147" y="3731437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3F253ED3-88F8-077B-7B43-82916D442DF3}"/>
              </a:ext>
            </a:extLst>
          </p:cNvPr>
          <p:cNvSpPr txBox="1"/>
          <p:nvPr/>
        </p:nvSpPr>
        <p:spPr bwMode="auto">
          <a:xfrm>
            <a:off x="10981758" y="3997160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936220BF-D5F3-9B98-BEF7-C5DFFCB72AF6}"/>
              </a:ext>
            </a:extLst>
          </p:cNvPr>
          <p:cNvSpPr txBox="1"/>
          <p:nvPr/>
        </p:nvSpPr>
        <p:spPr bwMode="auto">
          <a:xfrm>
            <a:off x="11073012" y="4205608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E57782B9-668E-1EB7-F3E6-130B8D349BEB}"/>
              </a:ext>
            </a:extLst>
          </p:cNvPr>
          <p:cNvSpPr txBox="1"/>
          <p:nvPr/>
        </p:nvSpPr>
        <p:spPr bwMode="auto">
          <a:xfrm>
            <a:off x="11387889" y="3744922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A9E465D4-4F9B-5002-5205-145110417406}"/>
              </a:ext>
            </a:extLst>
          </p:cNvPr>
          <p:cNvSpPr txBox="1"/>
          <p:nvPr/>
        </p:nvSpPr>
        <p:spPr bwMode="auto">
          <a:xfrm>
            <a:off x="11377256" y="3952797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4" name="ZoneTexte 233">
            <a:extLst>
              <a:ext uri="{FF2B5EF4-FFF2-40B4-BE49-F238E27FC236}">
                <a16:creationId xmlns:a16="http://schemas.microsoft.com/office/drawing/2014/main" id="{3FFBDAC8-4431-E0A0-5391-BF1D32683B78}"/>
              </a:ext>
            </a:extLst>
          </p:cNvPr>
          <p:cNvSpPr txBox="1"/>
          <p:nvPr/>
        </p:nvSpPr>
        <p:spPr bwMode="auto">
          <a:xfrm>
            <a:off x="11379538" y="4224001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7F2DF1E-413D-D969-2E21-78516FDFD32B}"/>
              </a:ext>
            </a:extLst>
          </p:cNvPr>
          <p:cNvSpPr/>
          <p:nvPr/>
        </p:nvSpPr>
        <p:spPr>
          <a:xfrm>
            <a:off x="163030" y="3315086"/>
            <a:ext cx="1076421" cy="20811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CSP+ : 48% 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9A5C23B-ED2E-41F4-2B49-4077098FFB8F}"/>
              </a:ext>
            </a:extLst>
          </p:cNvPr>
          <p:cNvSpPr/>
          <p:nvPr/>
        </p:nvSpPr>
        <p:spPr>
          <a:xfrm>
            <a:off x="154470" y="3549778"/>
            <a:ext cx="1094266" cy="20811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CSP- : 45% 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BF4AB4A-738C-CD52-7963-2689AB4461C7}"/>
              </a:ext>
            </a:extLst>
          </p:cNvPr>
          <p:cNvSpPr/>
          <p:nvPr/>
        </p:nvSpPr>
        <p:spPr>
          <a:xfrm>
            <a:off x="145186" y="3792738"/>
            <a:ext cx="1103550" cy="208114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Inactif : 50% </a:t>
            </a:r>
          </a:p>
        </p:txBody>
      </p:sp>
      <p:sp>
        <p:nvSpPr>
          <p:cNvPr id="238" name="ZoneTexte 237">
            <a:extLst>
              <a:ext uri="{FF2B5EF4-FFF2-40B4-BE49-F238E27FC236}">
                <a16:creationId xmlns:a16="http://schemas.microsoft.com/office/drawing/2014/main" id="{5DEE6A9F-7FF6-63F4-436E-5CCFCE26E96F}"/>
              </a:ext>
            </a:extLst>
          </p:cNvPr>
          <p:cNvSpPr txBox="1"/>
          <p:nvPr/>
        </p:nvSpPr>
        <p:spPr bwMode="auto">
          <a:xfrm>
            <a:off x="536658" y="3241124"/>
            <a:ext cx="248786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9" name="ZoneTexte 238">
            <a:extLst>
              <a:ext uri="{FF2B5EF4-FFF2-40B4-BE49-F238E27FC236}">
                <a16:creationId xmlns:a16="http://schemas.microsoft.com/office/drawing/2014/main" id="{A3A68AF2-608F-2813-82AA-6203A1D76898}"/>
              </a:ext>
            </a:extLst>
          </p:cNvPr>
          <p:cNvSpPr txBox="1"/>
          <p:nvPr/>
        </p:nvSpPr>
        <p:spPr bwMode="auto">
          <a:xfrm>
            <a:off x="538269" y="3506847"/>
            <a:ext cx="255198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C7D43205-3CEF-B6AA-E373-493C14C9A15E}"/>
              </a:ext>
            </a:extLst>
          </p:cNvPr>
          <p:cNvSpPr txBox="1"/>
          <p:nvPr/>
        </p:nvSpPr>
        <p:spPr bwMode="auto">
          <a:xfrm>
            <a:off x="629523" y="3715295"/>
            <a:ext cx="242375" cy="1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A6C94342-791A-B14F-0B04-F8BCA2CD425C}"/>
              </a:ext>
            </a:extLst>
          </p:cNvPr>
          <p:cNvSpPr txBox="1"/>
          <p:nvPr/>
        </p:nvSpPr>
        <p:spPr bwMode="auto">
          <a:xfrm>
            <a:off x="964224" y="3462484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59719EBB-02E7-FAE4-E994-8CFD0C77A652}"/>
              </a:ext>
            </a:extLst>
          </p:cNvPr>
          <p:cNvSpPr txBox="1"/>
          <p:nvPr/>
        </p:nvSpPr>
        <p:spPr bwMode="auto">
          <a:xfrm>
            <a:off x="966506" y="3733688"/>
            <a:ext cx="2519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CA253DF6-0EAB-8B13-4D0F-91ABEDB01005}"/>
              </a:ext>
            </a:extLst>
          </p:cNvPr>
          <p:cNvSpPr txBox="1"/>
          <p:nvPr/>
        </p:nvSpPr>
        <p:spPr bwMode="auto">
          <a:xfrm>
            <a:off x="5636342" y="2311964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51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C634FE4A-A89A-8D6C-7E0A-E3A67E7CAAAD}"/>
              </a:ext>
            </a:extLst>
          </p:cNvPr>
          <p:cNvSpPr txBox="1"/>
          <p:nvPr/>
        </p:nvSpPr>
        <p:spPr bwMode="auto">
          <a:xfrm>
            <a:off x="5645578" y="2880887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47%</a:t>
            </a:r>
          </a:p>
        </p:txBody>
      </p:sp>
      <p:sp>
        <p:nvSpPr>
          <p:cNvPr id="246" name="ZoneTexte 245">
            <a:extLst>
              <a:ext uri="{FF2B5EF4-FFF2-40B4-BE49-F238E27FC236}">
                <a16:creationId xmlns:a16="http://schemas.microsoft.com/office/drawing/2014/main" id="{37BC64DA-17F5-8D40-5741-D6B5F0DE52F4}"/>
              </a:ext>
            </a:extLst>
          </p:cNvPr>
          <p:cNvSpPr txBox="1"/>
          <p:nvPr/>
        </p:nvSpPr>
        <p:spPr bwMode="auto">
          <a:xfrm>
            <a:off x="5645578" y="3426487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43%</a:t>
            </a: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3252BD52-AF81-DD28-A088-193674F61DE1}"/>
              </a:ext>
            </a:extLst>
          </p:cNvPr>
          <p:cNvSpPr txBox="1"/>
          <p:nvPr/>
        </p:nvSpPr>
        <p:spPr bwMode="auto">
          <a:xfrm>
            <a:off x="5645579" y="3986094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latin typeface="Calibri Light" panose="020F0302020204030204" pitchFamily="34" charset="0"/>
              </a:rPr>
              <a:t>42</a:t>
            </a: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94018E75-83F8-0D7C-5386-02454617CE2F}"/>
              </a:ext>
            </a:extLst>
          </p:cNvPr>
          <p:cNvSpPr txBox="1"/>
          <p:nvPr/>
        </p:nvSpPr>
        <p:spPr bwMode="auto">
          <a:xfrm>
            <a:off x="5645579" y="4573488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38%</a:t>
            </a:r>
          </a:p>
        </p:txBody>
      </p:sp>
      <p:sp>
        <p:nvSpPr>
          <p:cNvPr id="249" name="ZoneTexte 248">
            <a:extLst>
              <a:ext uri="{FF2B5EF4-FFF2-40B4-BE49-F238E27FC236}">
                <a16:creationId xmlns:a16="http://schemas.microsoft.com/office/drawing/2014/main" id="{40132219-60D6-9051-B3A0-F94141BFBEA7}"/>
              </a:ext>
            </a:extLst>
          </p:cNvPr>
          <p:cNvSpPr txBox="1"/>
          <p:nvPr/>
        </p:nvSpPr>
        <p:spPr bwMode="auto">
          <a:xfrm>
            <a:off x="5645579" y="5128978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30%</a:t>
            </a:r>
          </a:p>
        </p:txBody>
      </p:sp>
      <p:sp>
        <p:nvSpPr>
          <p:cNvPr id="250" name="ZoneTexte 249">
            <a:extLst>
              <a:ext uri="{FF2B5EF4-FFF2-40B4-BE49-F238E27FC236}">
                <a16:creationId xmlns:a16="http://schemas.microsoft.com/office/drawing/2014/main" id="{6A4530D3-78A2-D69F-142F-CAC65876E0D1}"/>
              </a:ext>
            </a:extLst>
          </p:cNvPr>
          <p:cNvSpPr txBox="1"/>
          <p:nvPr/>
        </p:nvSpPr>
        <p:spPr bwMode="auto">
          <a:xfrm>
            <a:off x="5661490" y="5725530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18%</a:t>
            </a:r>
          </a:p>
        </p:txBody>
      </p:sp>
      <p:sp>
        <p:nvSpPr>
          <p:cNvPr id="251" name="ZoneTexte 250">
            <a:extLst>
              <a:ext uri="{FF2B5EF4-FFF2-40B4-BE49-F238E27FC236}">
                <a16:creationId xmlns:a16="http://schemas.microsoft.com/office/drawing/2014/main" id="{159D2563-662E-6762-49F3-ACE2DBA0470A}"/>
              </a:ext>
            </a:extLst>
          </p:cNvPr>
          <p:cNvSpPr txBox="1"/>
          <p:nvPr/>
        </p:nvSpPr>
        <p:spPr bwMode="auto">
          <a:xfrm>
            <a:off x="5661490" y="6266742"/>
            <a:ext cx="858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16%</a:t>
            </a:r>
          </a:p>
        </p:txBody>
      </p: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8A35596-63F3-7D69-04A7-69C30ACFB121}"/>
              </a:ext>
            </a:extLst>
          </p:cNvPr>
          <p:cNvCxnSpPr/>
          <p:nvPr/>
        </p:nvCxnSpPr>
        <p:spPr>
          <a:xfrm flipH="1">
            <a:off x="8307354" y="2241593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3B26A8B8-96D7-FE58-7815-21903DFD29D1}"/>
              </a:ext>
            </a:extLst>
          </p:cNvPr>
          <p:cNvCxnSpPr/>
          <p:nvPr/>
        </p:nvCxnSpPr>
        <p:spPr>
          <a:xfrm flipH="1">
            <a:off x="9009577" y="3336039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0D7D33CE-66D1-108D-8973-69CE4B18689C}"/>
              </a:ext>
            </a:extLst>
          </p:cNvPr>
          <p:cNvCxnSpPr/>
          <p:nvPr/>
        </p:nvCxnSpPr>
        <p:spPr>
          <a:xfrm flipH="1">
            <a:off x="8571667" y="4489159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5794DB4A-9D87-8A79-C492-8AD403ABCD4F}"/>
              </a:ext>
            </a:extLst>
          </p:cNvPr>
          <p:cNvCxnSpPr/>
          <p:nvPr/>
        </p:nvCxnSpPr>
        <p:spPr>
          <a:xfrm flipH="1">
            <a:off x="8361099" y="5646722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33343E4B-37EB-FB03-FA57-9EFD98C8BD93}"/>
              </a:ext>
            </a:extLst>
          </p:cNvPr>
          <p:cNvCxnSpPr/>
          <p:nvPr/>
        </p:nvCxnSpPr>
        <p:spPr>
          <a:xfrm flipH="1">
            <a:off x="3820312" y="6195330"/>
            <a:ext cx="2571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B6274286-B625-F3C2-F867-5B111632554D}"/>
              </a:ext>
            </a:extLst>
          </p:cNvPr>
          <p:cNvCxnSpPr/>
          <p:nvPr/>
        </p:nvCxnSpPr>
        <p:spPr>
          <a:xfrm flipH="1">
            <a:off x="2937700" y="5029304"/>
            <a:ext cx="23379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7543FAB1-BA2C-C829-D3E5-3BD26A59E33E}"/>
              </a:ext>
            </a:extLst>
          </p:cNvPr>
          <p:cNvCxnSpPr>
            <a:cxnSpLocks/>
          </p:cNvCxnSpPr>
          <p:nvPr/>
        </p:nvCxnSpPr>
        <p:spPr>
          <a:xfrm flipH="1">
            <a:off x="4657725" y="3911976"/>
            <a:ext cx="62642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ZoneTexte 260">
            <a:extLst>
              <a:ext uri="{FF2B5EF4-FFF2-40B4-BE49-F238E27FC236}">
                <a16:creationId xmlns:a16="http://schemas.microsoft.com/office/drawing/2014/main" id="{031AA3DF-96C4-BD6A-3538-2B6D0C6C2F46}"/>
              </a:ext>
            </a:extLst>
          </p:cNvPr>
          <p:cNvSpPr txBox="1"/>
          <p:nvPr/>
        </p:nvSpPr>
        <p:spPr bwMode="auto">
          <a:xfrm>
            <a:off x="3997228" y="1870574"/>
            <a:ext cx="4164802" cy="2539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5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TOTAL CITATION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D6FC653-1F5F-89B6-D6D6-2E19B8981818}"/>
              </a:ext>
            </a:extLst>
          </p:cNvPr>
          <p:cNvSpPr/>
          <p:nvPr/>
        </p:nvSpPr>
        <p:spPr>
          <a:xfrm>
            <a:off x="1377592" y="3576991"/>
            <a:ext cx="1750128" cy="19864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32A6140-D391-E826-BC1F-D2A2AEE1E6B8}"/>
              </a:ext>
            </a:extLst>
          </p:cNvPr>
          <p:cNvSpPr/>
          <p:nvPr/>
        </p:nvSpPr>
        <p:spPr>
          <a:xfrm>
            <a:off x="8917880" y="4173731"/>
            <a:ext cx="1591025" cy="374726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0FEC8C8-5356-D28C-8736-EDAB08428961}"/>
              </a:ext>
            </a:extLst>
          </p:cNvPr>
          <p:cNvSpPr/>
          <p:nvPr/>
        </p:nvSpPr>
        <p:spPr>
          <a:xfrm>
            <a:off x="10019849" y="5734630"/>
            <a:ext cx="1314896" cy="374726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802FCBA-20CE-A677-8475-514698A30649}"/>
              </a:ext>
            </a:extLst>
          </p:cNvPr>
          <p:cNvSpPr/>
          <p:nvPr/>
        </p:nvSpPr>
        <p:spPr>
          <a:xfrm>
            <a:off x="2299659" y="5894760"/>
            <a:ext cx="1448757" cy="349394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9AED128-FD84-6319-FE97-0278EBC4B831}"/>
              </a:ext>
            </a:extLst>
          </p:cNvPr>
          <p:cNvSpPr/>
          <p:nvPr/>
        </p:nvSpPr>
        <p:spPr>
          <a:xfrm>
            <a:off x="1401329" y="4827383"/>
            <a:ext cx="1448757" cy="349394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FA11CBA7-1562-FB0B-C110-54A850C28270}"/>
              </a:ext>
            </a:extLst>
          </p:cNvPr>
          <p:cNvCxnSpPr>
            <a:cxnSpLocks/>
          </p:cNvCxnSpPr>
          <p:nvPr/>
        </p:nvCxnSpPr>
        <p:spPr>
          <a:xfrm flipH="1">
            <a:off x="2920392" y="3906066"/>
            <a:ext cx="5694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ercle : creux 11">
            <a:extLst>
              <a:ext uri="{FF2B5EF4-FFF2-40B4-BE49-F238E27FC236}">
                <a16:creationId xmlns:a16="http://schemas.microsoft.com/office/drawing/2014/main" id="{E6F4FBF8-0305-403E-B146-57D3881A4516}"/>
              </a:ext>
            </a:extLst>
          </p:cNvPr>
          <p:cNvSpPr/>
          <p:nvPr/>
        </p:nvSpPr>
        <p:spPr>
          <a:xfrm>
            <a:off x="1267115" y="3106380"/>
            <a:ext cx="2160000" cy="2160000"/>
          </a:xfrm>
          <a:prstGeom prst="donut">
            <a:avLst/>
          </a:prstGeom>
          <a:solidFill>
            <a:srgbClr val="0048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8D447-CEF5-4A6B-9FF7-3B42FFC0B8AD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90D9825-6F43-4CC7-B99D-D5BF6CDC88B1}"/>
              </a:ext>
            </a:extLst>
          </p:cNvPr>
          <p:cNvSpPr/>
          <p:nvPr/>
        </p:nvSpPr>
        <p:spPr>
          <a:xfrm>
            <a:off x="1986627" y="3826345"/>
            <a:ext cx="792000" cy="792073"/>
          </a:xfrm>
          <a:prstGeom prst="ellipse">
            <a:avLst/>
          </a:prstGeom>
          <a:solidFill>
            <a:srgbClr val="E7E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ercle : creux 10">
            <a:extLst>
              <a:ext uri="{FF2B5EF4-FFF2-40B4-BE49-F238E27FC236}">
                <a16:creationId xmlns:a16="http://schemas.microsoft.com/office/drawing/2014/main" id="{7D2D9950-1E36-49AF-9EE5-8430821A0A5C}"/>
              </a:ext>
            </a:extLst>
          </p:cNvPr>
          <p:cNvSpPr/>
          <p:nvPr/>
        </p:nvSpPr>
        <p:spPr>
          <a:xfrm>
            <a:off x="1536627" y="3376380"/>
            <a:ext cx="1620000" cy="1620000"/>
          </a:xfrm>
          <a:prstGeom prst="donut">
            <a:avLst/>
          </a:prstGeom>
          <a:solidFill>
            <a:srgbClr val="38AD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ercle : creux 8">
            <a:extLst>
              <a:ext uri="{FF2B5EF4-FFF2-40B4-BE49-F238E27FC236}">
                <a16:creationId xmlns:a16="http://schemas.microsoft.com/office/drawing/2014/main" id="{B7A84FD1-1458-4488-A21B-DFF52C250733}"/>
              </a:ext>
            </a:extLst>
          </p:cNvPr>
          <p:cNvSpPr/>
          <p:nvPr/>
        </p:nvSpPr>
        <p:spPr>
          <a:xfrm>
            <a:off x="1806627" y="3646380"/>
            <a:ext cx="1080000" cy="1080000"/>
          </a:xfrm>
          <a:prstGeom prst="donut">
            <a:avLst/>
          </a:prstGeom>
          <a:solidFill>
            <a:srgbClr val="FAD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91C183-C786-4EB8-8A2E-2C8C28667890}"/>
              </a:ext>
            </a:extLst>
          </p:cNvPr>
          <p:cNvSpPr txBox="1"/>
          <p:nvPr/>
        </p:nvSpPr>
        <p:spPr>
          <a:xfrm>
            <a:off x="3463617" y="2473155"/>
            <a:ext cx="7463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>
              <a:spcBef>
                <a:spcPts val="600"/>
              </a:spcBef>
              <a:tabLst>
                <a:tab pos="180975" algn="l"/>
              </a:tabLst>
            </a:pPr>
            <a:r>
              <a:rPr lang="fr-FR" sz="16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Recueillir la parole et l’expérience des acteurs concernés pour </a:t>
            </a:r>
            <a:r>
              <a:rPr lang="fr-FR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IDENTIFIER LES CRITÈRES D’ATTRACTIVITÉ ET DE NON-ATTRACTIVITÉ DES DIFFÉRENTS MÉTIERS </a:t>
            </a:r>
            <a:r>
              <a:rPr lang="fr-FR" sz="16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(contextualisés) et mieux cerner les enjeux de désirabilité professionnelle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246CE99-4334-4AA7-A37F-FB7807BE764D}"/>
              </a:ext>
            </a:extLst>
          </p:cNvPr>
          <p:cNvSpPr txBox="1"/>
          <p:nvPr/>
        </p:nvSpPr>
        <p:spPr>
          <a:xfrm>
            <a:off x="3516360" y="3620689"/>
            <a:ext cx="7345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>
              <a:spcBef>
                <a:spcPts val="600"/>
              </a:spcBef>
              <a:tabLst>
                <a:tab pos="180975" algn="l"/>
              </a:tabLst>
            </a:pPr>
            <a:r>
              <a:rPr lang="fr-FR" sz="16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Mesurer auprès de l’opinion publique </a:t>
            </a:r>
            <a:r>
              <a:rPr lang="fr-FR" b="1" dirty="0">
                <a:solidFill>
                  <a:srgbClr val="38ADA9"/>
                </a:solidFill>
                <a:latin typeface="Calibri Light" panose="020F0302020204030204" pitchFamily="34" charset="0"/>
                <a:cs typeface="Arial" pitchFamily="34" charset="0"/>
              </a:rPr>
              <a:t>L’IMPACT ET LE POIDS DE CES ATOUTS ET DE CES FREINS </a:t>
            </a:r>
            <a:r>
              <a:rPr lang="fr-FR" sz="16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(balance d’attractivité, désirabilité sociale) sur la représentation de ces métiers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FC837E-D2CF-4A16-A082-45B579D606CA}"/>
              </a:ext>
            </a:extLst>
          </p:cNvPr>
          <p:cNvSpPr txBox="1"/>
          <p:nvPr/>
        </p:nvSpPr>
        <p:spPr>
          <a:xfrm>
            <a:off x="3497886" y="4804562"/>
            <a:ext cx="76042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>
              <a:spcBef>
                <a:spcPts val="600"/>
              </a:spcBef>
              <a:tabLst>
                <a:tab pos="180975" algn="l"/>
              </a:tabLst>
            </a:pPr>
            <a:r>
              <a:rPr lang="fr-FR" b="1" dirty="0">
                <a:solidFill>
                  <a:srgbClr val="FAD390"/>
                </a:solidFill>
                <a:latin typeface="Calibri Light" panose="020F0302020204030204" pitchFamily="34" charset="0"/>
                <a:cs typeface="Arial" pitchFamily="34" charset="0"/>
              </a:rPr>
              <a:t>IDENTIFIER LES FREINS ET LEVIERS À LA MISE EN PLACE DE PASSERELLES </a:t>
            </a:r>
            <a:r>
              <a:rPr lang="fr-FR" sz="16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avec certaines populations déjà expérimentées dans l’accompagnement (assistantes maternelles, travailleurs sociaux, bénévoles d’accompagnement, aidants familiaux, etc.) : désirabilité de transfert / de conversion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F44DEA1-43F1-4018-AEEE-D22759966547}"/>
              </a:ext>
            </a:extLst>
          </p:cNvPr>
          <p:cNvCxnSpPr/>
          <p:nvPr/>
        </p:nvCxnSpPr>
        <p:spPr>
          <a:xfrm flipH="1">
            <a:off x="3067721" y="2674212"/>
            <a:ext cx="576064" cy="0"/>
          </a:xfrm>
          <a:prstGeom prst="line">
            <a:avLst/>
          </a:prstGeom>
          <a:ln>
            <a:solidFill>
              <a:srgbClr val="0048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0B14D6D-6D95-44F8-A2F6-28ECEE062146}"/>
              </a:ext>
            </a:extLst>
          </p:cNvPr>
          <p:cNvCxnSpPr>
            <a:cxnSpLocks/>
          </p:cNvCxnSpPr>
          <p:nvPr/>
        </p:nvCxnSpPr>
        <p:spPr>
          <a:xfrm flipH="1">
            <a:off x="2563665" y="2668135"/>
            <a:ext cx="504056" cy="499919"/>
          </a:xfrm>
          <a:prstGeom prst="line">
            <a:avLst/>
          </a:prstGeom>
          <a:ln>
            <a:solidFill>
              <a:srgbClr val="0048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2E5BBDF-ED0F-4F97-8093-1B6004CA1EF9}"/>
              </a:ext>
            </a:extLst>
          </p:cNvPr>
          <p:cNvCxnSpPr/>
          <p:nvPr/>
        </p:nvCxnSpPr>
        <p:spPr>
          <a:xfrm flipH="1">
            <a:off x="2927372" y="3767156"/>
            <a:ext cx="792000" cy="0"/>
          </a:xfrm>
          <a:prstGeom prst="line">
            <a:avLst/>
          </a:prstGeom>
          <a:ln>
            <a:solidFill>
              <a:srgbClr val="38A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7D8FAD7-0FB6-494A-83FE-63003F314DAE}"/>
              </a:ext>
            </a:extLst>
          </p:cNvPr>
          <p:cNvCxnSpPr>
            <a:cxnSpLocks/>
          </p:cNvCxnSpPr>
          <p:nvPr/>
        </p:nvCxnSpPr>
        <p:spPr>
          <a:xfrm flipH="1">
            <a:off x="3315855" y="4948698"/>
            <a:ext cx="361903" cy="0"/>
          </a:xfrm>
          <a:prstGeom prst="line">
            <a:avLst/>
          </a:prstGeom>
          <a:ln>
            <a:solidFill>
              <a:srgbClr val="FAD3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151D4E3-E0A6-41C7-BED5-3E2559B42E45}"/>
              </a:ext>
            </a:extLst>
          </p:cNvPr>
          <p:cNvCxnSpPr>
            <a:cxnSpLocks/>
          </p:cNvCxnSpPr>
          <p:nvPr/>
        </p:nvCxnSpPr>
        <p:spPr>
          <a:xfrm flipH="1" flipV="1">
            <a:off x="2613891" y="4461164"/>
            <a:ext cx="701964" cy="489527"/>
          </a:xfrm>
          <a:prstGeom prst="line">
            <a:avLst/>
          </a:prstGeom>
          <a:ln>
            <a:solidFill>
              <a:srgbClr val="FAD3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7E618E3-2CEA-46C8-8039-F7F1101987ED}"/>
              </a:ext>
            </a:extLst>
          </p:cNvPr>
          <p:cNvSpPr txBox="1"/>
          <p:nvPr/>
        </p:nvSpPr>
        <p:spPr>
          <a:xfrm>
            <a:off x="7289418" y="182373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OBJECTIFS DE L'ÉTUDE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0F1F680-6DCC-4449-B21B-169877263AA9}"/>
              </a:ext>
            </a:extLst>
          </p:cNvPr>
          <p:cNvCxnSpPr>
            <a:cxnSpLocks/>
          </p:cNvCxnSpPr>
          <p:nvPr/>
        </p:nvCxnSpPr>
        <p:spPr>
          <a:xfrm>
            <a:off x="7385394" y="539802"/>
            <a:ext cx="4284000" cy="0"/>
          </a:xfrm>
          <a:prstGeom prst="line">
            <a:avLst/>
          </a:prstGeom>
          <a:ln w="19050">
            <a:solidFill>
              <a:srgbClr val="B1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élogramme 28">
            <a:extLst>
              <a:ext uri="{FF2B5EF4-FFF2-40B4-BE49-F238E27FC236}">
                <a16:creationId xmlns:a16="http://schemas.microsoft.com/office/drawing/2014/main" id="{71DF22CE-AEEA-4469-8EE2-977D95B26CEC}"/>
              </a:ext>
            </a:extLst>
          </p:cNvPr>
          <p:cNvSpPr/>
          <p:nvPr/>
        </p:nvSpPr>
        <p:spPr>
          <a:xfrm rot="9975963">
            <a:off x="11615160" y="111268"/>
            <a:ext cx="589157" cy="375971"/>
          </a:xfrm>
          <a:prstGeom prst="parallelogram">
            <a:avLst/>
          </a:prstGeom>
          <a:solidFill>
            <a:srgbClr val="B1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556936C-25FC-778C-E7DA-A25EE39A7C9D}"/>
              </a:ext>
            </a:extLst>
          </p:cNvPr>
          <p:cNvSpPr txBox="1"/>
          <p:nvPr/>
        </p:nvSpPr>
        <p:spPr>
          <a:xfrm>
            <a:off x="1200727" y="1071903"/>
            <a:ext cx="1011381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600" b="1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Inventorier et hiérarchiser les freins à l’attractivité pouvant expliquer la faiblesse de l’intérêt et de la demande pour ces emplois afin d’y apporter les correctifs nécessaires et d’orienter autrement la communication autour de ces métiers</a:t>
            </a:r>
          </a:p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600" b="1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Et pour cela :</a:t>
            </a:r>
          </a:p>
          <a:p>
            <a:pPr lvl="1" defTabSz="977704">
              <a:buClr>
                <a:srgbClr val="606060"/>
              </a:buClr>
              <a:buSzPct val="90000"/>
            </a:pPr>
            <a:endParaRPr lang="fr-FR" sz="1200" i="1" dirty="0">
              <a:solidFill>
                <a:srgbClr val="606060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807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raphique 195">
            <a:extLst>
              <a:ext uri="{FF2B5EF4-FFF2-40B4-BE49-F238E27FC236}">
                <a16:creationId xmlns:a16="http://schemas.microsoft.com/office/drawing/2014/main" id="{4C696BA1-53E8-BDDD-0AAB-C2ADF7C4E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218577"/>
              </p:ext>
            </p:extLst>
          </p:nvPr>
        </p:nvGraphicFramePr>
        <p:xfrm>
          <a:off x="1241332" y="4085189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8" name="Graphique 217">
            <a:extLst>
              <a:ext uri="{FF2B5EF4-FFF2-40B4-BE49-F238E27FC236}">
                <a16:creationId xmlns:a16="http://schemas.microsoft.com/office/drawing/2014/main" id="{2030571A-A84B-2964-B444-9454C3FE7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400616"/>
              </p:ext>
            </p:extLst>
          </p:nvPr>
        </p:nvGraphicFramePr>
        <p:xfrm>
          <a:off x="1422130" y="3029848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B. CRITÈRES D'ATTRACTIVITÉ DES MÉTIERS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 2. DANS LES SOUS POPULATIONS - DÉMOGRAPHIE</a:t>
            </a: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41352"/>
            <a:ext cx="11960666" cy="880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1</a:t>
            </a:r>
            <a:r>
              <a:rPr lang="fr-FR" sz="13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argument attractif, les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citent plus souvent la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reconnaissance du métier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le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salaire attractif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les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perspectives d'évolution,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femmes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elles, citent d'abord le temps pour des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échanges de qualité avec les personnes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âgées et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pouvoir prendre soin de personnes en souffrance.</a:t>
            </a:r>
            <a:b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3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répondants de moins de 35 ans </a:t>
            </a:r>
            <a:r>
              <a:rPr lang="fr-FR" sz="13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sont aussi attirés par des </a:t>
            </a:r>
            <a:r>
              <a:rPr lang="fr-FR" sz="1300" b="1" kern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perspectives d'évolution de carrière.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08723" y="626861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Q9. Quels sont les 3 arguments parmi les suivants qui pourraient vous attirer dans ces métiers et vous donner envie de les 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7D63E-06F5-76F8-198D-838736F49253}"/>
              </a:ext>
            </a:extLst>
          </p:cNvPr>
          <p:cNvSpPr/>
          <p:nvPr/>
        </p:nvSpPr>
        <p:spPr>
          <a:xfrm>
            <a:off x="4148361" y="1728545"/>
            <a:ext cx="3895278" cy="349173"/>
          </a:xfrm>
          <a:prstGeom prst="rect">
            <a:avLst/>
          </a:prstGeom>
          <a:solidFill>
            <a:srgbClr val="004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cité en 1</a:t>
            </a:r>
            <a:r>
              <a:rPr lang="fr-FR" sz="1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30BA3A6-D8E2-68EC-B735-9B43348AB7FE}"/>
              </a:ext>
            </a:extLst>
          </p:cNvPr>
          <p:cNvGraphicFramePr>
            <a:graphicFrameLocks noGrp="1"/>
          </p:cNvGraphicFramePr>
          <p:nvPr/>
        </p:nvGraphicFramePr>
        <p:xfrm>
          <a:off x="3498647" y="2095901"/>
          <a:ext cx="5194706" cy="411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706">
                  <a:extLst>
                    <a:ext uri="{9D8B030D-6E8A-4147-A177-3AD203B41FA5}">
                      <a16:colId xmlns:a16="http://schemas.microsoft.com/office/drawing/2014/main" val="3082523977"/>
                    </a:ext>
                  </a:extLst>
                </a:gridCol>
              </a:tblGrid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2"/>
                          </a:solidFill>
                        </a:rPr>
                        <a:t>Avoir du temps pour des échanges de qualité avec les personnes âgées</a:t>
                      </a:r>
                      <a:br>
                        <a:rPr lang="fr-FR" sz="1200" b="0" dirty="0">
                          <a:solidFill>
                            <a:schemeClr val="tx2"/>
                          </a:solidFill>
                        </a:rPr>
                      </a:br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17%</a:t>
                      </a:r>
                    </a:p>
                  </a:txBody>
                  <a:tcPr marL="70497" marR="70497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0248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Avoir un métier qui soit </a:t>
                      </a:r>
                      <a:r>
                        <a:rPr lang="fr-FR" sz="1000" dirty="0">
                          <a:solidFill>
                            <a:schemeClr val="tx2"/>
                          </a:solidFill>
                        </a:rPr>
                        <a:t>reconnu</a:t>
                      </a:r>
                      <a:r>
                        <a:rPr lang="fr-FR" sz="1050" dirty="0">
                          <a:solidFill>
                            <a:schemeClr val="tx2"/>
                          </a:solidFill>
                        </a:rPr>
                        <a:t> pour sa valeur ajoutée humaine et sociale</a:t>
                      </a:r>
                    </a:p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32%</a:t>
                      </a:r>
                    </a:p>
                  </a:txBody>
                  <a:tcPr marL="70497" marR="70497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840235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tx2"/>
                          </a:solidFill>
                        </a:rPr>
                        <a:t>Prendre soin et aider des personnes en situation de souffrance, de dépendance, d’isolement</a:t>
                      </a:r>
                    </a:p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70497" marR="70497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0683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2"/>
                          </a:solidFill>
                        </a:rPr>
                        <a:t>Avoir un salaire attractif</a:t>
                      </a:r>
                    </a:p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70497" marR="70497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13423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2"/>
                          </a:solidFill>
                        </a:rPr>
                        <a:t>Rendre aux personnes âgées à la hauteur de ce qu’elles ont donné à la société</a:t>
                      </a:r>
                      <a:b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marL="70497" marR="70497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215949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2"/>
                          </a:solidFill>
                        </a:rPr>
                        <a:t>Avoir de vraies perspectives d'évolution de carrière (compétences, expériences, formations)</a:t>
                      </a:r>
                    </a:p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70497" marR="70497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035484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2"/>
                          </a:solidFill>
                        </a:rPr>
                        <a:t>Avoir la garantie de l’emploi dans un secteur où il n’y a pas de chômage</a:t>
                      </a:r>
                    </a:p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70497" marR="70497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196492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2"/>
                          </a:solidFill>
                        </a:rPr>
                        <a:t>Participer à relever le défi du vieillissement de la population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3%</a:t>
                      </a:r>
                    </a:p>
                  </a:txBody>
                  <a:tcPr marL="676680" marR="6766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046351"/>
                  </a:ext>
                </a:extLst>
              </a:tr>
              <a:tr h="456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2"/>
                          </a:solidFill>
                        </a:rPr>
                        <a:t>Aucun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marL="676680" marR="6766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05053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820B555F-8777-05D2-ED58-90B015CCE7FE}"/>
              </a:ext>
            </a:extLst>
          </p:cNvPr>
          <p:cNvSpPr txBox="1"/>
          <p:nvPr/>
        </p:nvSpPr>
        <p:spPr>
          <a:xfrm>
            <a:off x="10553700" y="1247081"/>
            <a:ext cx="163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15FCAB86-D317-9ECD-6DEB-94DD6A73BFA1}"/>
              </a:ext>
            </a:extLst>
          </p:cNvPr>
          <p:cNvGrpSpPr/>
          <p:nvPr/>
        </p:nvGrpSpPr>
        <p:grpSpPr>
          <a:xfrm>
            <a:off x="8308529" y="2133438"/>
            <a:ext cx="883792" cy="246221"/>
            <a:chOff x="7221589" y="1996612"/>
            <a:chExt cx="883792" cy="246221"/>
          </a:xfrm>
        </p:grpSpPr>
        <p:grpSp>
          <p:nvGrpSpPr>
            <p:cNvPr id="92" name="Groupe 277">
              <a:extLst>
                <a:ext uri="{FF2B5EF4-FFF2-40B4-BE49-F238E27FC236}">
                  <a16:creationId xmlns:a16="http://schemas.microsoft.com/office/drawing/2014/main" id="{E3E5D598-EFDC-991A-B77C-3ED4CCAF3065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97" name="Freeform 117">
                <a:extLst>
                  <a:ext uri="{FF2B5EF4-FFF2-40B4-BE49-F238E27FC236}">
                    <a16:creationId xmlns:a16="http://schemas.microsoft.com/office/drawing/2014/main" id="{E963E324-A03E-18BB-65B3-4C3FDBD44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" name="Freeform 118">
                <a:extLst>
                  <a:ext uri="{FF2B5EF4-FFF2-40B4-BE49-F238E27FC236}">
                    <a16:creationId xmlns:a16="http://schemas.microsoft.com/office/drawing/2014/main" id="{1B30B52F-137F-C0D0-5448-C16A74601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93" name="Groupe 278">
              <a:extLst>
                <a:ext uri="{FF2B5EF4-FFF2-40B4-BE49-F238E27FC236}">
                  <a16:creationId xmlns:a16="http://schemas.microsoft.com/office/drawing/2014/main" id="{A058577B-3F5B-BFC3-1ECB-482D7B76251F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95" name="Freeform 119">
                <a:extLst>
                  <a:ext uri="{FF2B5EF4-FFF2-40B4-BE49-F238E27FC236}">
                    <a16:creationId xmlns:a16="http://schemas.microsoft.com/office/drawing/2014/main" id="{5B2E09D4-C210-26F1-36CC-9404DF110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" name="Freeform 120">
                <a:extLst>
                  <a:ext uri="{FF2B5EF4-FFF2-40B4-BE49-F238E27FC236}">
                    <a16:creationId xmlns:a16="http://schemas.microsoft.com/office/drawing/2014/main" id="{AF83EDC6-9424-B074-B349-AD03D280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565DD3CA-FB35-AC4B-91F8-B271B5E031F8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22%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12%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64F1D606-879E-A804-E55B-C210A25C6BE2}"/>
              </a:ext>
            </a:extLst>
          </p:cNvPr>
          <p:cNvGrpSpPr/>
          <p:nvPr/>
        </p:nvGrpSpPr>
        <p:grpSpPr>
          <a:xfrm>
            <a:off x="3106505" y="2562835"/>
            <a:ext cx="883792" cy="246221"/>
            <a:chOff x="7221589" y="1996612"/>
            <a:chExt cx="883792" cy="246221"/>
          </a:xfrm>
        </p:grpSpPr>
        <p:grpSp>
          <p:nvGrpSpPr>
            <p:cNvPr id="100" name="Groupe 277">
              <a:extLst>
                <a:ext uri="{FF2B5EF4-FFF2-40B4-BE49-F238E27FC236}">
                  <a16:creationId xmlns:a16="http://schemas.microsoft.com/office/drawing/2014/main" id="{2EF7D47A-EDDD-89D5-6AB9-FD446314445A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05" name="Freeform 117">
                <a:extLst>
                  <a:ext uri="{FF2B5EF4-FFF2-40B4-BE49-F238E27FC236}">
                    <a16:creationId xmlns:a16="http://schemas.microsoft.com/office/drawing/2014/main" id="{61BC0EA8-4BC5-D78B-67EC-E6ECBDA3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6" name="Freeform 118">
                <a:extLst>
                  <a:ext uri="{FF2B5EF4-FFF2-40B4-BE49-F238E27FC236}">
                    <a16:creationId xmlns:a16="http://schemas.microsoft.com/office/drawing/2014/main" id="{88B9BD4B-9C4C-EAF2-A713-D3A78DA8C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" name="Groupe 278">
              <a:extLst>
                <a:ext uri="{FF2B5EF4-FFF2-40B4-BE49-F238E27FC236}">
                  <a16:creationId xmlns:a16="http://schemas.microsoft.com/office/drawing/2014/main" id="{DCDB3946-6146-8ED2-B9E2-90DF6880AD95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03" name="Freeform 119">
                <a:extLst>
                  <a:ext uri="{FF2B5EF4-FFF2-40B4-BE49-F238E27FC236}">
                    <a16:creationId xmlns:a16="http://schemas.microsoft.com/office/drawing/2014/main" id="{B5D13340-5367-EDC2-EB54-D0CFD3C53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4" name="Freeform 120">
                <a:extLst>
                  <a:ext uri="{FF2B5EF4-FFF2-40B4-BE49-F238E27FC236}">
                    <a16:creationId xmlns:a16="http://schemas.microsoft.com/office/drawing/2014/main" id="{F24C880A-24CE-25C0-A1C1-3D613BF5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34C17D47-CB49-1CF8-0D4C-66CB932B9F83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30%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33%</a:t>
              </a: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64265C1F-ABD2-63D5-CCF4-0CF8A742DB02}"/>
              </a:ext>
            </a:extLst>
          </p:cNvPr>
          <p:cNvGrpSpPr/>
          <p:nvPr/>
        </p:nvGrpSpPr>
        <p:grpSpPr>
          <a:xfrm>
            <a:off x="2732852" y="4407828"/>
            <a:ext cx="883792" cy="246221"/>
            <a:chOff x="7221589" y="1996612"/>
            <a:chExt cx="883792" cy="246221"/>
          </a:xfrm>
        </p:grpSpPr>
        <p:grpSp>
          <p:nvGrpSpPr>
            <p:cNvPr id="108" name="Groupe 277">
              <a:extLst>
                <a:ext uri="{FF2B5EF4-FFF2-40B4-BE49-F238E27FC236}">
                  <a16:creationId xmlns:a16="http://schemas.microsoft.com/office/drawing/2014/main" id="{509E20EC-0C7A-29AE-DC7D-8BFEE7B930CD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13" name="Freeform 117">
                <a:extLst>
                  <a:ext uri="{FF2B5EF4-FFF2-40B4-BE49-F238E27FC236}">
                    <a16:creationId xmlns:a16="http://schemas.microsoft.com/office/drawing/2014/main" id="{6457AEAD-EA14-65BF-4599-8B35CA08A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4" name="Freeform 118">
                <a:extLst>
                  <a:ext uri="{FF2B5EF4-FFF2-40B4-BE49-F238E27FC236}">
                    <a16:creationId xmlns:a16="http://schemas.microsoft.com/office/drawing/2014/main" id="{BDE90853-5000-1E26-BE94-23C1CFCDB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9" name="Groupe 278">
              <a:extLst>
                <a:ext uri="{FF2B5EF4-FFF2-40B4-BE49-F238E27FC236}">
                  <a16:creationId xmlns:a16="http://schemas.microsoft.com/office/drawing/2014/main" id="{94B0B621-ECD8-44EB-EF2F-AE9A90551203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11" name="Freeform 119">
                <a:extLst>
                  <a:ext uri="{FF2B5EF4-FFF2-40B4-BE49-F238E27FC236}">
                    <a16:creationId xmlns:a16="http://schemas.microsoft.com/office/drawing/2014/main" id="{65790584-02DF-B701-48C5-0BA54ED8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2" name="Freeform 120">
                <a:extLst>
                  <a:ext uri="{FF2B5EF4-FFF2-40B4-BE49-F238E27FC236}">
                    <a16:creationId xmlns:a16="http://schemas.microsoft.com/office/drawing/2014/main" id="{51306707-E997-BF80-4AFE-22485430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A8D11E9E-DEDB-AE0C-B326-1E95CF46AA9D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1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0%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13%</a:t>
              </a: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9C5CD12E-9A0A-56A2-CAE1-F6747924CC2A}"/>
              </a:ext>
            </a:extLst>
          </p:cNvPr>
          <p:cNvGrpSpPr/>
          <p:nvPr/>
        </p:nvGrpSpPr>
        <p:grpSpPr>
          <a:xfrm>
            <a:off x="8318069" y="3025295"/>
            <a:ext cx="883792" cy="246221"/>
            <a:chOff x="7221589" y="1996612"/>
            <a:chExt cx="883792" cy="246221"/>
          </a:xfrm>
        </p:grpSpPr>
        <p:grpSp>
          <p:nvGrpSpPr>
            <p:cNvPr id="116" name="Groupe 277">
              <a:extLst>
                <a:ext uri="{FF2B5EF4-FFF2-40B4-BE49-F238E27FC236}">
                  <a16:creationId xmlns:a16="http://schemas.microsoft.com/office/drawing/2014/main" id="{B4B274EE-5A92-8790-420C-48AFE6CF5C80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21" name="Freeform 117">
                <a:extLst>
                  <a:ext uri="{FF2B5EF4-FFF2-40B4-BE49-F238E27FC236}">
                    <a16:creationId xmlns:a16="http://schemas.microsoft.com/office/drawing/2014/main" id="{591665AE-A3FB-3846-8BA3-F1069FC54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2" name="Freeform 118">
                <a:extLst>
                  <a:ext uri="{FF2B5EF4-FFF2-40B4-BE49-F238E27FC236}">
                    <a16:creationId xmlns:a16="http://schemas.microsoft.com/office/drawing/2014/main" id="{971A9C69-4F9D-3EAC-BB04-5DCB24C91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17" name="Groupe 278">
              <a:extLst>
                <a:ext uri="{FF2B5EF4-FFF2-40B4-BE49-F238E27FC236}">
                  <a16:creationId xmlns:a16="http://schemas.microsoft.com/office/drawing/2014/main" id="{353738A7-9EAC-B06E-0450-6360E63D4AC8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14A18D39-4039-A951-56F4-0626D5EA0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32284660-899C-1B9D-D454-0BD0D6F09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DBA8C84-BB8C-3F4E-E021-B4276C3DE3E1}"/>
                </a:ext>
              </a:extLst>
            </p:cNvPr>
            <p:cNvSpPr txBox="1"/>
            <p:nvPr/>
          </p:nvSpPr>
          <p:spPr bwMode="auto">
            <a:xfrm>
              <a:off x="7316292" y="1996612"/>
              <a:ext cx="71365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12%</a:t>
              </a:r>
              <a:r>
                <a:rPr lang="fr-FR" sz="900" b="0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8%</a:t>
              </a: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CA23F5B7-E308-76D7-3613-C3ACFCE67B8E}"/>
              </a:ext>
            </a:extLst>
          </p:cNvPr>
          <p:cNvGrpSpPr/>
          <p:nvPr/>
        </p:nvGrpSpPr>
        <p:grpSpPr>
          <a:xfrm>
            <a:off x="2899074" y="3457991"/>
            <a:ext cx="883792" cy="246221"/>
            <a:chOff x="7221589" y="1996612"/>
            <a:chExt cx="883792" cy="246221"/>
          </a:xfrm>
        </p:grpSpPr>
        <p:grpSp>
          <p:nvGrpSpPr>
            <p:cNvPr id="124" name="Groupe 277">
              <a:extLst>
                <a:ext uri="{FF2B5EF4-FFF2-40B4-BE49-F238E27FC236}">
                  <a16:creationId xmlns:a16="http://schemas.microsoft.com/office/drawing/2014/main" id="{85FD808F-A642-DCFA-479F-E499E66DBFB4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29" name="Freeform 117">
                <a:extLst>
                  <a:ext uri="{FF2B5EF4-FFF2-40B4-BE49-F238E27FC236}">
                    <a16:creationId xmlns:a16="http://schemas.microsoft.com/office/drawing/2014/main" id="{B004B72A-B34F-00A6-DD80-4F7EAD5C6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" name="Freeform 118">
                <a:extLst>
                  <a:ext uri="{FF2B5EF4-FFF2-40B4-BE49-F238E27FC236}">
                    <a16:creationId xmlns:a16="http://schemas.microsoft.com/office/drawing/2014/main" id="{653EA0D0-4473-7687-2D5B-EDA6D2B18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25" name="Groupe 278">
              <a:extLst>
                <a:ext uri="{FF2B5EF4-FFF2-40B4-BE49-F238E27FC236}">
                  <a16:creationId xmlns:a16="http://schemas.microsoft.com/office/drawing/2014/main" id="{0DA92407-373F-C23A-6389-72B8106DD515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27" name="Freeform 119">
                <a:extLst>
                  <a:ext uri="{FF2B5EF4-FFF2-40B4-BE49-F238E27FC236}">
                    <a16:creationId xmlns:a16="http://schemas.microsoft.com/office/drawing/2014/main" id="{0E30CF66-890C-BA9C-9827-F02DA7CC8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8" name="Freeform 120">
                <a:extLst>
                  <a:ext uri="{FF2B5EF4-FFF2-40B4-BE49-F238E27FC236}">
                    <a16:creationId xmlns:a16="http://schemas.microsoft.com/office/drawing/2014/main" id="{74EE352A-0668-4081-E009-E072CE780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3E87C22A-20B7-9B96-31D8-C1DE713DFCC0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11%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90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15%</a:t>
              </a:r>
            </a:p>
          </p:txBody>
        </p:sp>
      </p:grpSp>
      <p:graphicFrame>
        <p:nvGraphicFramePr>
          <p:cNvPr id="187" name="Graphique 186">
            <a:extLst>
              <a:ext uri="{FF2B5EF4-FFF2-40B4-BE49-F238E27FC236}">
                <a16:creationId xmlns:a16="http://schemas.microsoft.com/office/drawing/2014/main" id="{5256D563-2BE5-9291-903E-2132E155BB21}"/>
              </a:ext>
            </a:extLst>
          </p:cNvPr>
          <p:cNvGraphicFramePr/>
          <p:nvPr/>
        </p:nvGraphicFramePr>
        <p:xfrm>
          <a:off x="9413267" y="1920106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8" name="ZoneTexte 187">
            <a:extLst>
              <a:ext uri="{FF2B5EF4-FFF2-40B4-BE49-F238E27FC236}">
                <a16:creationId xmlns:a16="http://schemas.microsoft.com/office/drawing/2014/main" id="{9910522E-D39B-CD56-A424-EF04C91360B0}"/>
              </a:ext>
            </a:extLst>
          </p:cNvPr>
          <p:cNvSpPr txBox="1"/>
          <p:nvPr/>
        </p:nvSpPr>
        <p:spPr bwMode="auto">
          <a:xfrm>
            <a:off x="9933197" y="1929533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F375ED5C-7751-F759-B111-AF2B3FD49CDA}"/>
              </a:ext>
            </a:extLst>
          </p:cNvPr>
          <p:cNvSpPr txBox="1"/>
          <p:nvPr/>
        </p:nvSpPr>
        <p:spPr bwMode="auto">
          <a:xfrm>
            <a:off x="9925381" y="2119840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2D142001-BEC3-2062-E6C4-FB3149973708}"/>
              </a:ext>
            </a:extLst>
          </p:cNvPr>
          <p:cNvSpPr txBox="1"/>
          <p:nvPr/>
        </p:nvSpPr>
        <p:spPr bwMode="auto">
          <a:xfrm>
            <a:off x="9931792" y="2300007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64FE6635-EC47-60C0-7FB6-1499DE47C956}"/>
              </a:ext>
            </a:extLst>
          </p:cNvPr>
          <p:cNvSpPr txBox="1"/>
          <p:nvPr/>
        </p:nvSpPr>
        <p:spPr bwMode="auto">
          <a:xfrm>
            <a:off x="9918969" y="2457287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CB501912-ACA3-E8FB-AA97-B3FF5C093D78}"/>
              </a:ext>
            </a:extLst>
          </p:cNvPr>
          <p:cNvSpPr txBox="1"/>
          <p:nvPr/>
        </p:nvSpPr>
        <p:spPr bwMode="auto">
          <a:xfrm>
            <a:off x="9918969" y="2607782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515B7E21-64F1-4129-B469-C47D90716044}"/>
              </a:ext>
            </a:extLst>
          </p:cNvPr>
          <p:cNvSpPr txBox="1"/>
          <p:nvPr/>
        </p:nvSpPr>
        <p:spPr bwMode="auto">
          <a:xfrm>
            <a:off x="10749399" y="1938047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37733478-2B8C-85AE-BC89-F65BF3E8132C}"/>
              </a:ext>
            </a:extLst>
          </p:cNvPr>
          <p:cNvSpPr txBox="1"/>
          <p:nvPr/>
        </p:nvSpPr>
        <p:spPr bwMode="auto">
          <a:xfrm>
            <a:off x="10768299" y="2283421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FADA5F6C-6D44-CC08-6A41-A79962138203}"/>
              </a:ext>
            </a:extLst>
          </p:cNvPr>
          <p:cNvSpPr txBox="1"/>
          <p:nvPr/>
        </p:nvSpPr>
        <p:spPr bwMode="auto">
          <a:xfrm>
            <a:off x="10810873" y="2619070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3928A75A-D9C3-AB5C-4276-BFE4AD87ADF5}"/>
              </a:ext>
            </a:extLst>
          </p:cNvPr>
          <p:cNvSpPr txBox="1"/>
          <p:nvPr/>
        </p:nvSpPr>
        <p:spPr bwMode="auto">
          <a:xfrm>
            <a:off x="1761262" y="409461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F09FF98-83C9-E5A4-EF93-FD78A53E62EB}"/>
              </a:ext>
            </a:extLst>
          </p:cNvPr>
          <p:cNvSpPr txBox="1"/>
          <p:nvPr/>
        </p:nvSpPr>
        <p:spPr bwMode="auto">
          <a:xfrm>
            <a:off x="1753446" y="428492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69DB36D3-1948-B3BD-7262-6381ABD6D842}"/>
              </a:ext>
            </a:extLst>
          </p:cNvPr>
          <p:cNvSpPr txBox="1"/>
          <p:nvPr/>
        </p:nvSpPr>
        <p:spPr bwMode="auto">
          <a:xfrm>
            <a:off x="1759857" y="4465090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5C7F220B-BEB4-083E-2F96-78832850F4EE}"/>
              </a:ext>
            </a:extLst>
          </p:cNvPr>
          <p:cNvSpPr txBox="1"/>
          <p:nvPr/>
        </p:nvSpPr>
        <p:spPr bwMode="auto">
          <a:xfrm>
            <a:off x="1747034" y="462237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82F3A3DD-0FEE-D0F8-807B-CD771EC8B68E}"/>
              </a:ext>
            </a:extLst>
          </p:cNvPr>
          <p:cNvSpPr txBox="1"/>
          <p:nvPr/>
        </p:nvSpPr>
        <p:spPr bwMode="auto">
          <a:xfrm>
            <a:off x="1747034" y="4772865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C93C5736-B4DA-CD76-4782-34A064A8DA77}"/>
              </a:ext>
            </a:extLst>
          </p:cNvPr>
          <p:cNvSpPr txBox="1"/>
          <p:nvPr/>
        </p:nvSpPr>
        <p:spPr bwMode="auto">
          <a:xfrm>
            <a:off x="2325065" y="4102311"/>
            <a:ext cx="370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57F6E01B-61F2-2A6D-2298-88012C77E20B}"/>
              </a:ext>
            </a:extLst>
          </p:cNvPr>
          <p:cNvSpPr txBox="1"/>
          <p:nvPr/>
        </p:nvSpPr>
        <p:spPr bwMode="auto">
          <a:xfrm>
            <a:off x="2350617" y="4251665"/>
            <a:ext cx="370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88F68A04-446C-50F2-95B4-9C54B88BBF83}"/>
              </a:ext>
            </a:extLst>
          </p:cNvPr>
          <p:cNvSpPr txBox="1"/>
          <p:nvPr/>
        </p:nvSpPr>
        <p:spPr bwMode="auto">
          <a:xfrm>
            <a:off x="2290625" y="4461982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B5951C5C-B9B5-289D-21DD-AFF392B288B7}"/>
              </a:ext>
            </a:extLst>
          </p:cNvPr>
          <p:cNvSpPr txBox="1"/>
          <p:nvPr/>
        </p:nvSpPr>
        <p:spPr bwMode="auto">
          <a:xfrm>
            <a:off x="2218887" y="4664282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FD0177C6-DF10-1BD1-38F9-F1B6ABC25E99}"/>
              </a:ext>
            </a:extLst>
          </p:cNvPr>
          <p:cNvSpPr txBox="1"/>
          <p:nvPr/>
        </p:nvSpPr>
        <p:spPr bwMode="auto">
          <a:xfrm>
            <a:off x="2290625" y="4821653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207" name="Graphique 206">
            <a:extLst>
              <a:ext uri="{FF2B5EF4-FFF2-40B4-BE49-F238E27FC236}">
                <a16:creationId xmlns:a16="http://schemas.microsoft.com/office/drawing/2014/main" id="{155BB684-1459-3406-C02D-6A5D7AC2F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388839"/>
              </p:ext>
            </p:extLst>
          </p:nvPr>
        </p:nvGraphicFramePr>
        <p:xfrm>
          <a:off x="9080636" y="3297408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8" name="ZoneTexte 207">
            <a:extLst>
              <a:ext uri="{FF2B5EF4-FFF2-40B4-BE49-F238E27FC236}">
                <a16:creationId xmlns:a16="http://schemas.microsoft.com/office/drawing/2014/main" id="{A0E59D17-4D76-9E9B-2105-F7463A037E48}"/>
              </a:ext>
            </a:extLst>
          </p:cNvPr>
          <p:cNvSpPr txBox="1"/>
          <p:nvPr/>
        </p:nvSpPr>
        <p:spPr bwMode="auto">
          <a:xfrm>
            <a:off x="9600566" y="330683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02E878D2-CDC5-00A2-1217-A027EB9596AA}"/>
              </a:ext>
            </a:extLst>
          </p:cNvPr>
          <p:cNvSpPr txBox="1"/>
          <p:nvPr/>
        </p:nvSpPr>
        <p:spPr bwMode="auto">
          <a:xfrm>
            <a:off x="9592750" y="3497142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4D7F83F9-2AE5-A64B-6FB9-5CD37B550554}"/>
              </a:ext>
            </a:extLst>
          </p:cNvPr>
          <p:cNvSpPr txBox="1"/>
          <p:nvPr/>
        </p:nvSpPr>
        <p:spPr bwMode="auto">
          <a:xfrm>
            <a:off x="9599161" y="3677309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E2960A41-556C-946A-FE84-F447AC855C2F}"/>
              </a:ext>
            </a:extLst>
          </p:cNvPr>
          <p:cNvSpPr txBox="1"/>
          <p:nvPr/>
        </p:nvSpPr>
        <p:spPr bwMode="auto">
          <a:xfrm>
            <a:off x="9586338" y="3834589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4CADC3FA-3AE8-F444-117F-EFEE8E6719F0}"/>
              </a:ext>
            </a:extLst>
          </p:cNvPr>
          <p:cNvSpPr txBox="1"/>
          <p:nvPr/>
        </p:nvSpPr>
        <p:spPr bwMode="auto">
          <a:xfrm>
            <a:off x="9586338" y="398508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663D74DB-24A2-8A72-CA03-D30867D133BC}"/>
              </a:ext>
            </a:extLst>
          </p:cNvPr>
          <p:cNvSpPr txBox="1"/>
          <p:nvPr/>
        </p:nvSpPr>
        <p:spPr bwMode="auto">
          <a:xfrm>
            <a:off x="10003512" y="3314530"/>
            <a:ext cx="316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462F3629-C85F-D9EE-1C4F-78CBD6B961E5}"/>
              </a:ext>
            </a:extLst>
          </p:cNvPr>
          <p:cNvSpPr txBox="1"/>
          <p:nvPr/>
        </p:nvSpPr>
        <p:spPr bwMode="auto">
          <a:xfrm>
            <a:off x="10000183" y="3501037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83FF5DC3-7EE3-7D97-2C72-A412153CC0ED}"/>
              </a:ext>
            </a:extLst>
          </p:cNvPr>
          <p:cNvSpPr txBox="1"/>
          <p:nvPr/>
        </p:nvSpPr>
        <p:spPr bwMode="auto">
          <a:xfrm>
            <a:off x="10011699" y="3657047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715B95FA-83C5-2EE7-0917-A82DD3787925}"/>
              </a:ext>
            </a:extLst>
          </p:cNvPr>
          <p:cNvSpPr txBox="1"/>
          <p:nvPr/>
        </p:nvSpPr>
        <p:spPr bwMode="auto">
          <a:xfrm>
            <a:off x="10006717" y="3848248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A73D7456-A8DB-104D-A500-463F411A9B12}"/>
              </a:ext>
            </a:extLst>
          </p:cNvPr>
          <p:cNvSpPr txBox="1"/>
          <p:nvPr/>
        </p:nvSpPr>
        <p:spPr bwMode="auto">
          <a:xfrm>
            <a:off x="10124576" y="4006361"/>
            <a:ext cx="4347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8F435C75-2AB3-409A-79AD-FC522E8FCD45}"/>
              </a:ext>
            </a:extLst>
          </p:cNvPr>
          <p:cNvSpPr txBox="1"/>
          <p:nvPr/>
        </p:nvSpPr>
        <p:spPr bwMode="auto">
          <a:xfrm>
            <a:off x="1942060" y="303927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55C814F8-3481-3EBC-4C87-2C3B5C0BCC8C}"/>
              </a:ext>
            </a:extLst>
          </p:cNvPr>
          <p:cNvSpPr txBox="1"/>
          <p:nvPr/>
        </p:nvSpPr>
        <p:spPr bwMode="auto">
          <a:xfrm>
            <a:off x="1934244" y="3229582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867836F2-830C-B54A-8815-5BA8E281293A}"/>
              </a:ext>
            </a:extLst>
          </p:cNvPr>
          <p:cNvSpPr txBox="1"/>
          <p:nvPr/>
        </p:nvSpPr>
        <p:spPr bwMode="auto">
          <a:xfrm>
            <a:off x="1940655" y="3409749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63D398A7-0FD8-5227-4551-C41D4C1EB37D}"/>
              </a:ext>
            </a:extLst>
          </p:cNvPr>
          <p:cNvSpPr txBox="1"/>
          <p:nvPr/>
        </p:nvSpPr>
        <p:spPr bwMode="auto">
          <a:xfrm>
            <a:off x="1927832" y="3567029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869D414D-9AA4-2F28-2ADB-A82062714973}"/>
              </a:ext>
            </a:extLst>
          </p:cNvPr>
          <p:cNvSpPr txBox="1"/>
          <p:nvPr/>
        </p:nvSpPr>
        <p:spPr bwMode="auto">
          <a:xfrm>
            <a:off x="1927832" y="371752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353F6FE0-668A-B1BE-181B-4AF1DE417657}"/>
              </a:ext>
            </a:extLst>
          </p:cNvPr>
          <p:cNvSpPr txBox="1"/>
          <p:nvPr/>
        </p:nvSpPr>
        <p:spPr bwMode="auto">
          <a:xfrm>
            <a:off x="2349814" y="2999914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E3C052B1-C8EF-C64B-1CBC-94B9F506CBBD}"/>
              </a:ext>
            </a:extLst>
          </p:cNvPr>
          <p:cNvSpPr txBox="1"/>
          <p:nvPr/>
        </p:nvSpPr>
        <p:spPr bwMode="auto">
          <a:xfrm>
            <a:off x="2376943" y="3216201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A76DBBB6-EDE5-2199-D1CF-CCFE5E5074F9}"/>
              </a:ext>
            </a:extLst>
          </p:cNvPr>
          <p:cNvSpPr txBox="1"/>
          <p:nvPr/>
        </p:nvSpPr>
        <p:spPr bwMode="auto">
          <a:xfrm>
            <a:off x="2509156" y="3370371"/>
            <a:ext cx="3802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0DC070BC-D521-DAFD-90CC-4F41B249BC9D}"/>
              </a:ext>
            </a:extLst>
          </p:cNvPr>
          <p:cNvSpPr txBox="1"/>
          <p:nvPr/>
        </p:nvSpPr>
        <p:spPr bwMode="auto">
          <a:xfrm>
            <a:off x="2481732" y="3544237"/>
            <a:ext cx="4315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548CF528-8A48-51A1-BF19-4F92D6075BFC}"/>
              </a:ext>
            </a:extLst>
          </p:cNvPr>
          <p:cNvSpPr txBox="1"/>
          <p:nvPr/>
        </p:nvSpPr>
        <p:spPr bwMode="auto">
          <a:xfrm>
            <a:off x="2458413" y="3749162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229" name="Graphique 228">
            <a:extLst>
              <a:ext uri="{FF2B5EF4-FFF2-40B4-BE49-F238E27FC236}">
                <a16:creationId xmlns:a16="http://schemas.microsoft.com/office/drawing/2014/main" id="{99F5B877-4E35-143C-FA9E-132C036B2B4B}"/>
              </a:ext>
            </a:extLst>
          </p:cNvPr>
          <p:cNvGraphicFramePr/>
          <p:nvPr/>
        </p:nvGraphicFramePr>
        <p:xfrm>
          <a:off x="3016375" y="5209666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0" name="ZoneTexte 229">
            <a:extLst>
              <a:ext uri="{FF2B5EF4-FFF2-40B4-BE49-F238E27FC236}">
                <a16:creationId xmlns:a16="http://schemas.microsoft.com/office/drawing/2014/main" id="{C744E71E-EF90-87E3-FC09-BBA1430B0213}"/>
              </a:ext>
            </a:extLst>
          </p:cNvPr>
          <p:cNvSpPr txBox="1"/>
          <p:nvPr/>
        </p:nvSpPr>
        <p:spPr bwMode="auto">
          <a:xfrm>
            <a:off x="3536305" y="5219093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4652FFCA-F3A6-AC2F-36A0-6542044798A9}"/>
              </a:ext>
            </a:extLst>
          </p:cNvPr>
          <p:cNvSpPr txBox="1"/>
          <p:nvPr/>
        </p:nvSpPr>
        <p:spPr bwMode="auto">
          <a:xfrm>
            <a:off x="3528489" y="5409400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0BC79B15-898D-90E6-F776-71A582DA8161}"/>
              </a:ext>
            </a:extLst>
          </p:cNvPr>
          <p:cNvSpPr txBox="1"/>
          <p:nvPr/>
        </p:nvSpPr>
        <p:spPr bwMode="auto">
          <a:xfrm>
            <a:off x="3534900" y="5589567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2772D55D-7925-114D-F46A-4F8951840814}"/>
              </a:ext>
            </a:extLst>
          </p:cNvPr>
          <p:cNvSpPr txBox="1"/>
          <p:nvPr/>
        </p:nvSpPr>
        <p:spPr bwMode="auto">
          <a:xfrm>
            <a:off x="3522077" y="5746847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4" name="ZoneTexte 233">
            <a:extLst>
              <a:ext uri="{FF2B5EF4-FFF2-40B4-BE49-F238E27FC236}">
                <a16:creationId xmlns:a16="http://schemas.microsoft.com/office/drawing/2014/main" id="{4F33A8E0-BC36-F2C1-DA39-B1C5001D4E0A}"/>
              </a:ext>
            </a:extLst>
          </p:cNvPr>
          <p:cNvSpPr txBox="1"/>
          <p:nvPr/>
        </p:nvSpPr>
        <p:spPr bwMode="auto">
          <a:xfrm>
            <a:off x="3522077" y="5897342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5" name="ZoneTexte 234">
            <a:extLst>
              <a:ext uri="{FF2B5EF4-FFF2-40B4-BE49-F238E27FC236}">
                <a16:creationId xmlns:a16="http://schemas.microsoft.com/office/drawing/2014/main" id="{660B47A1-5FCB-F84A-EA78-AEA8AC34E8DB}"/>
              </a:ext>
            </a:extLst>
          </p:cNvPr>
          <p:cNvSpPr txBox="1"/>
          <p:nvPr/>
        </p:nvSpPr>
        <p:spPr bwMode="auto">
          <a:xfrm>
            <a:off x="3972914" y="5226788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7" name="ZoneTexte 236">
            <a:extLst>
              <a:ext uri="{FF2B5EF4-FFF2-40B4-BE49-F238E27FC236}">
                <a16:creationId xmlns:a16="http://schemas.microsoft.com/office/drawing/2014/main" id="{AEC45C3F-2245-2158-3DC0-A4250FEEF85D}"/>
              </a:ext>
            </a:extLst>
          </p:cNvPr>
          <p:cNvSpPr txBox="1"/>
          <p:nvPr/>
        </p:nvSpPr>
        <p:spPr bwMode="auto">
          <a:xfrm>
            <a:off x="3947438" y="5569305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39" name="ZoneTexte 238">
            <a:extLst>
              <a:ext uri="{FF2B5EF4-FFF2-40B4-BE49-F238E27FC236}">
                <a16:creationId xmlns:a16="http://schemas.microsoft.com/office/drawing/2014/main" id="{7EF81518-EFF0-B593-2604-CD91534183CC}"/>
              </a:ext>
            </a:extLst>
          </p:cNvPr>
          <p:cNvSpPr txBox="1"/>
          <p:nvPr/>
        </p:nvSpPr>
        <p:spPr bwMode="auto">
          <a:xfrm>
            <a:off x="3951642" y="5909125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240" name="Graphique 239">
            <a:extLst>
              <a:ext uri="{FF2B5EF4-FFF2-40B4-BE49-F238E27FC236}">
                <a16:creationId xmlns:a16="http://schemas.microsoft.com/office/drawing/2014/main" id="{2BF0739A-137B-20E7-34FE-459638B1DB23}"/>
              </a:ext>
            </a:extLst>
          </p:cNvPr>
          <p:cNvGraphicFramePr/>
          <p:nvPr/>
        </p:nvGraphicFramePr>
        <p:xfrm>
          <a:off x="7851759" y="5277835"/>
          <a:ext cx="2700204" cy="111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1" name="ZoneTexte 240">
            <a:extLst>
              <a:ext uri="{FF2B5EF4-FFF2-40B4-BE49-F238E27FC236}">
                <a16:creationId xmlns:a16="http://schemas.microsoft.com/office/drawing/2014/main" id="{F4769AA1-5A8A-7661-BD08-435B717FCE6D}"/>
              </a:ext>
            </a:extLst>
          </p:cNvPr>
          <p:cNvSpPr txBox="1"/>
          <p:nvPr/>
        </p:nvSpPr>
        <p:spPr bwMode="auto">
          <a:xfrm>
            <a:off x="8371689" y="5287262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C9B7A267-8AE7-E4C6-4C04-764151435BF3}"/>
              </a:ext>
            </a:extLst>
          </p:cNvPr>
          <p:cNvSpPr txBox="1"/>
          <p:nvPr/>
        </p:nvSpPr>
        <p:spPr bwMode="auto">
          <a:xfrm>
            <a:off x="8363873" y="547756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719E75B5-DFA1-21D0-B2F5-04618DAD85BD}"/>
              </a:ext>
            </a:extLst>
          </p:cNvPr>
          <p:cNvSpPr txBox="1"/>
          <p:nvPr/>
        </p:nvSpPr>
        <p:spPr bwMode="auto">
          <a:xfrm>
            <a:off x="8370284" y="5657736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3868A373-253C-6866-2641-3EEE69D43B84}"/>
              </a:ext>
            </a:extLst>
          </p:cNvPr>
          <p:cNvSpPr txBox="1"/>
          <p:nvPr/>
        </p:nvSpPr>
        <p:spPr bwMode="auto">
          <a:xfrm>
            <a:off x="8357461" y="5815016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6D8C3679-A1CA-8AB6-BC75-1B381802552E}"/>
              </a:ext>
            </a:extLst>
          </p:cNvPr>
          <p:cNvSpPr txBox="1"/>
          <p:nvPr/>
        </p:nvSpPr>
        <p:spPr bwMode="auto">
          <a:xfrm>
            <a:off x="8357461" y="5965511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6" name="ZoneTexte 245">
            <a:extLst>
              <a:ext uri="{FF2B5EF4-FFF2-40B4-BE49-F238E27FC236}">
                <a16:creationId xmlns:a16="http://schemas.microsoft.com/office/drawing/2014/main" id="{8E08AD4F-8756-4C4A-D5B7-2D0DBFA96A94}"/>
              </a:ext>
            </a:extLst>
          </p:cNvPr>
          <p:cNvSpPr txBox="1"/>
          <p:nvPr/>
        </p:nvSpPr>
        <p:spPr bwMode="auto">
          <a:xfrm>
            <a:off x="8780661" y="5489769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327555A7-2BAB-B05A-6839-6FD7C9997B1A}"/>
              </a:ext>
            </a:extLst>
          </p:cNvPr>
          <p:cNvSpPr txBox="1"/>
          <p:nvPr/>
        </p:nvSpPr>
        <p:spPr bwMode="auto">
          <a:xfrm>
            <a:off x="8797483" y="5646911"/>
            <a:ext cx="316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3D6B38FC-D350-159F-71BC-DD18363C2C23}"/>
              </a:ext>
            </a:extLst>
          </p:cNvPr>
          <p:cNvSpPr txBox="1"/>
          <p:nvPr/>
        </p:nvSpPr>
        <p:spPr bwMode="auto">
          <a:xfrm>
            <a:off x="8793160" y="5987842"/>
            <a:ext cx="30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49" name="ZoneTexte 248">
            <a:extLst>
              <a:ext uri="{FF2B5EF4-FFF2-40B4-BE49-F238E27FC236}">
                <a16:creationId xmlns:a16="http://schemas.microsoft.com/office/drawing/2014/main" id="{2375544F-9D46-C899-6359-D8AB35E432FE}"/>
              </a:ext>
            </a:extLst>
          </p:cNvPr>
          <p:cNvSpPr txBox="1"/>
          <p:nvPr/>
        </p:nvSpPr>
        <p:spPr bwMode="auto">
          <a:xfrm>
            <a:off x="8769600" y="5812103"/>
            <a:ext cx="316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AE8F9112-5842-528A-7813-FD5424490035}"/>
              </a:ext>
            </a:extLst>
          </p:cNvPr>
          <p:cNvCxnSpPr>
            <a:cxnSpLocks/>
          </p:cNvCxnSpPr>
          <p:nvPr/>
        </p:nvCxnSpPr>
        <p:spPr>
          <a:xfrm>
            <a:off x="3941536" y="3573875"/>
            <a:ext cx="13601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FEE60D4-F319-3ED6-CF28-F62A6E88D10A}"/>
              </a:ext>
            </a:extLst>
          </p:cNvPr>
          <p:cNvSpPr/>
          <p:nvPr/>
        </p:nvSpPr>
        <p:spPr>
          <a:xfrm>
            <a:off x="1368356" y="3462356"/>
            <a:ext cx="1516676" cy="57662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C7A7F97-D258-9828-41B1-5E39398E6984}"/>
              </a:ext>
            </a:extLst>
          </p:cNvPr>
          <p:cNvSpPr/>
          <p:nvPr/>
        </p:nvSpPr>
        <p:spPr>
          <a:xfrm>
            <a:off x="1272353" y="4160260"/>
            <a:ext cx="1362598" cy="393378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5D4B007-07FB-CD3F-05C1-6EFF7443FA77}"/>
              </a:ext>
            </a:extLst>
          </p:cNvPr>
          <p:cNvSpPr/>
          <p:nvPr/>
        </p:nvSpPr>
        <p:spPr>
          <a:xfrm>
            <a:off x="9164100" y="4091244"/>
            <a:ext cx="1395210" cy="17057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22398D0A-2840-6321-0D17-01140AFD7E5D}"/>
              </a:ext>
            </a:extLst>
          </p:cNvPr>
          <p:cNvCxnSpPr>
            <a:cxnSpLocks/>
          </p:cNvCxnSpPr>
          <p:nvPr/>
        </p:nvCxnSpPr>
        <p:spPr>
          <a:xfrm>
            <a:off x="8137415" y="4066119"/>
            <a:ext cx="94322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31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BB8C1EF-5DEE-4E44-8C8F-F744746579FF}"/>
              </a:ext>
            </a:extLst>
          </p:cNvPr>
          <p:cNvGraphicFramePr/>
          <p:nvPr/>
        </p:nvGraphicFramePr>
        <p:xfrm>
          <a:off x="-406399" y="2054816"/>
          <a:ext cx="9264072" cy="435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C. FREINS À L'ATTRACTIVITÉ DES MÉTIERS DU GRAND ÂGE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 rémunération insatisfaisante (51%)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 le 1</a:t>
            </a:r>
            <a:r>
              <a:rPr lang="fr-FR" sz="1400" kern="0" baseline="3000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élément dissuasif pour un exercice des métiers du grand âge, devant des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moyens insuffisants pour accomplir le travail (39%)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la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pénibilité physique et psychologique (35%)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l'usure, le risque d'épuisement (34%).</a:t>
            </a:r>
            <a:b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Seuls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11%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des répondants seraient freiné par une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mauvaise image du métier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12% par des temps quotidien de trajet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13% par l'absence d'autonomie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Q11. Quelles sont les 3 principales causes qui vous dissuaderaient d’exercer un métier du grand-âge 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7D63E-06F5-76F8-198D-838736F49253}"/>
              </a:ext>
            </a:extLst>
          </p:cNvPr>
          <p:cNvSpPr/>
          <p:nvPr/>
        </p:nvSpPr>
        <p:spPr>
          <a:xfrm>
            <a:off x="8451615" y="1662544"/>
            <a:ext cx="847725" cy="349173"/>
          </a:xfrm>
          <a:prstGeom prst="rect">
            <a:avLst/>
          </a:prstGeom>
          <a:solidFill>
            <a:srgbClr val="004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cité en 1</a:t>
            </a:r>
            <a:r>
              <a:rPr lang="fr-FR" sz="1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30BA3A6-D8E2-68EC-B735-9B43348AB7FE}"/>
              </a:ext>
            </a:extLst>
          </p:cNvPr>
          <p:cNvGraphicFramePr>
            <a:graphicFrameLocks noGrp="1"/>
          </p:cNvGraphicFramePr>
          <p:nvPr/>
        </p:nvGraphicFramePr>
        <p:xfrm>
          <a:off x="8544439" y="2162911"/>
          <a:ext cx="701964" cy="409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64">
                  <a:extLst>
                    <a:ext uri="{9D8B030D-6E8A-4147-A177-3AD203B41FA5}">
                      <a16:colId xmlns:a16="http://schemas.microsoft.com/office/drawing/2014/main" val="3082523977"/>
                    </a:ext>
                  </a:extLst>
                </a:gridCol>
              </a:tblGrid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248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0235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06839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34234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5949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35484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26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649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46351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40590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90599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88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522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B6CDD82-566F-F416-A704-28B0CBE939E6}"/>
              </a:ext>
            </a:extLst>
          </p:cNvPr>
          <p:cNvSpPr/>
          <p:nvPr/>
        </p:nvSpPr>
        <p:spPr>
          <a:xfrm>
            <a:off x="9407579" y="1662544"/>
            <a:ext cx="847725" cy="349173"/>
          </a:xfrm>
          <a:prstGeom prst="rect">
            <a:avLst/>
          </a:prstGeom>
          <a:solidFill>
            <a:srgbClr val="089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cité en 2</a:t>
            </a:r>
            <a:r>
              <a:rPr lang="fr-FR" sz="1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graphicFrame>
        <p:nvGraphicFramePr>
          <p:cNvPr id="10" name="Tableau 4">
            <a:extLst>
              <a:ext uri="{FF2B5EF4-FFF2-40B4-BE49-F238E27FC236}">
                <a16:creationId xmlns:a16="http://schemas.microsoft.com/office/drawing/2014/main" id="{AC216A07-E066-61FC-E978-B2EBA64F85C2}"/>
              </a:ext>
            </a:extLst>
          </p:cNvPr>
          <p:cNvGraphicFramePr>
            <a:graphicFrameLocks noGrp="1"/>
          </p:cNvGraphicFramePr>
          <p:nvPr/>
        </p:nvGraphicFramePr>
        <p:xfrm>
          <a:off x="9500403" y="2162911"/>
          <a:ext cx="701964" cy="409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64">
                  <a:extLst>
                    <a:ext uri="{9D8B030D-6E8A-4147-A177-3AD203B41FA5}">
                      <a16:colId xmlns:a16="http://schemas.microsoft.com/office/drawing/2014/main" val="3082523977"/>
                    </a:ext>
                  </a:extLst>
                </a:gridCol>
              </a:tblGrid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248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0235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06839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34234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5949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35484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26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649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46351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1817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8107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9992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0916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C1F964-F5A6-4119-9116-D933ABD1DCAB}"/>
              </a:ext>
            </a:extLst>
          </p:cNvPr>
          <p:cNvSpPr/>
          <p:nvPr/>
        </p:nvSpPr>
        <p:spPr>
          <a:xfrm>
            <a:off x="10358184" y="1662544"/>
            <a:ext cx="847725" cy="3491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cité en 3</a:t>
            </a:r>
            <a:r>
              <a:rPr lang="fr-FR" sz="1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graphicFrame>
        <p:nvGraphicFramePr>
          <p:cNvPr id="17" name="Tableau 4">
            <a:extLst>
              <a:ext uri="{FF2B5EF4-FFF2-40B4-BE49-F238E27FC236}">
                <a16:creationId xmlns:a16="http://schemas.microsoft.com/office/drawing/2014/main" id="{4296734E-9EBB-7ACC-8740-F5F104081BFC}"/>
              </a:ext>
            </a:extLst>
          </p:cNvPr>
          <p:cNvGraphicFramePr>
            <a:graphicFrameLocks noGrp="1"/>
          </p:cNvGraphicFramePr>
          <p:nvPr/>
        </p:nvGraphicFramePr>
        <p:xfrm>
          <a:off x="10451008" y="2162911"/>
          <a:ext cx="701964" cy="409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64">
                  <a:extLst>
                    <a:ext uri="{9D8B030D-6E8A-4147-A177-3AD203B41FA5}">
                      <a16:colId xmlns:a16="http://schemas.microsoft.com/office/drawing/2014/main" val="3082523977"/>
                    </a:ext>
                  </a:extLst>
                </a:gridCol>
              </a:tblGrid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0248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0235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06839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34234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5949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35484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26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6492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46351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23448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55403"/>
                  </a:ext>
                </a:extLst>
              </a:tr>
              <a:tr h="341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51852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7D67E521-AFFF-2AE5-5D7D-E19CBB0D5E37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8749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D. CONDITIONS D'EXERCICE DES MÉTIERS DU GRAND ÂGE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53%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des Français, préféreraient exercer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 domicile ou en réseau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34% dans un établissement pour personnes âgées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seulement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13% à l'hôpital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termes de secteur d'activité,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46% se projettent dans le secteur public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3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0% dans le privé à but non lucratif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24% dans le privé à but lucratif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Concernant le statut,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67% des répondants souhaitent un CDI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 exercer en tant que libéral ou indépendant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seulement 7% en CDD et 6% en intérim.</a:t>
            </a:r>
            <a:endParaRPr lang="fr-FR" sz="1400" b="1" kern="0" dirty="0">
              <a:solidFill>
                <a:srgbClr val="38383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Q10. Si vous envisagiez d’exercer un des métiers du grand-âge, comment préféreriez-vous l’exercer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A31AE1-75FA-C299-6E0C-D1EF886B64A6}"/>
              </a:ext>
            </a:extLst>
          </p:cNvPr>
          <p:cNvSpPr/>
          <p:nvPr/>
        </p:nvSpPr>
        <p:spPr>
          <a:xfrm>
            <a:off x="1170263" y="1958304"/>
            <a:ext cx="2429592" cy="527601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EN TERMES DE STRUCTURE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4F896413-C27A-43BC-9365-714C3ACD9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394498"/>
              </p:ext>
            </p:extLst>
          </p:nvPr>
        </p:nvGraphicFramePr>
        <p:xfrm>
          <a:off x="857929" y="2974807"/>
          <a:ext cx="2695453" cy="1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74592A18-9205-0843-5DA0-EE6C47F6936D}"/>
              </a:ext>
            </a:extLst>
          </p:cNvPr>
          <p:cNvSpPr txBox="1"/>
          <p:nvPr/>
        </p:nvSpPr>
        <p:spPr>
          <a:xfrm>
            <a:off x="2926580" y="3304654"/>
            <a:ext cx="1120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37AEAA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HOPITAL</a:t>
            </a:r>
            <a:endParaRPr lang="fr-FR" sz="1200" cap="all" dirty="0">
              <a:solidFill>
                <a:srgbClr val="002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524FA42-BD24-E6E3-FA9E-F7FEA81096C0}"/>
              </a:ext>
            </a:extLst>
          </p:cNvPr>
          <p:cNvSpPr txBox="1"/>
          <p:nvPr/>
        </p:nvSpPr>
        <p:spPr>
          <a:xfrm>
            <a:off x="2453716" y="4711144"/>
            <a:ext cx="96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3B648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DOMICILE ET RESEAUX</a:t>
            </a:r>
            <a:endParaRPr lang="fr-FR" sz="1200" cap="all" dirty="0">
              <a:solidFill>
                <a:srgbClr val="002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CB8309-BD27-74DB-45F0-7C0D4BEFC8C5}"/>
              </a:ext>
            </a:extLst>
          </p:cNvPr>
          <p:cNvSpPr txBox="1"/>
          <p:nvPr/>
        </p:nvSpPr>
        <p:spPr>
          <a:xfrm>
            <a:off x="9236" y="3208553"/>
            <a:ext cx="161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C3D69B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ETABLISSEMENT POUR PERSONNES AGEES</a:t>
            </a:r>
            <a:endParaRPr lang="fr-FR" sz="1200" cap="all" dirty="0">
              <a:solidFill>
                <a:srgbClr val="002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27BD33-7966-15D6-A5FF-0383BF706684}"/>
              </a:ext>
            </a:extLst>
          </p:cNvPr>
          <p:cNvSpPr/>
          <p:nvPr/>
        </p:nvSpPr>
        <p:spPr>
          <a:xfrm>
            <a:off x="4882168" y="1958304"/>
            <a:ext cx="2429592" cy="527601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EN TERMES DE secteur d'activité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79BED8-3B42-B3DB-AC87-01F10D766743}"/>
              </a:ext>
            </a:extLst>
          </p:cNvPr>
          <p:cNvSpPr/>
          <p:nvPr/>
        </p:nvSpPr>
        <p:spPr>
          <a:xfrm>
            <a:off x="8594074" y="1958304"/>
            <a:ext cx="2429592" cy="527601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EN TERMES DE statut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9E1CF291-0C93-109B-834A-CC9E32267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701703"/>
              </p:ext>
            </p:extLst>
          </p:nvPr>
        </p:nvGraphicFramePr>
        <p:xfrm>
          <a:off x="4692857" y="2974807"/>
          <a:ext cx="2695453" cy="1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F49B03DD-8FD9-7B20-03DF-7F40389174EB}"/>
              </a:ext>
            </a:extLst>
          </p:cNvPr>
          <p:cNvSpPr txBox="1"/>
          <p:nvPr/>
        </p:nvSpPr>
        <p:spPr>
          <a:xfrm>
            <a:off x="6761508" y="3304654"/>
            <a:ext cx="11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5F676A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Privé à but lucratif </a:t>
            </a:r>
            <a:endParaRPr lang="fr-FR" sz="1200" cap="all" dirty="0">
              <a:solidFill>
                <a:srgbClr val="5F676A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A67BCC-4C25-9B28-6E84-467C2A6B879A}"/>
              </a:ext>
            </a:extLst>
          </p:cNvPr>
          <p:cNvSpPr txBox="1"/>
          <p:nvPr/>
        </p:nvSpPr>
        <p:spPr>
          <a:xfrm>
            <a:off x="6131626" y="4738854"/>
            <a:ext cx="11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749093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Privé à but non lucratif </a:t>
            </a:r>
            <a:endParaRPr lang="fr-FR" sz="1200" cap="all" dirty="0">
              <a:solidFill>
                <a:srgbClr val="749093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8511945-7F01-E535-60C8-351C2207653B}"/>
              </a:ext>
            </a:extLst>
          </p:cNvPr>
          <p:cNvSpPr txBox="1"/>
          <p:nvPr/>
        </p:nvSpPr>
        <p:spPr>
          <a:xfrm>
            <a:off x="3751800" y="3614953"/>
            <a:ext cx="161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E0CEC4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Public</a:t>
            </a:r>
            <a:endParaRPr lang="fr-FR" sz="1200" cap="all" dirty="0">
              <a:solidFill>
                <a:srgbClr val="E0CEC4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8FC29177-C97B-5F74-8653-DAF99DA7E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127210"/>
              </p:ext>
            </p:extLst>
          </p:nvPr>
        </p:nvGraphicFramePr>
        <p:xfrm>
          <a:off x="8443318" y="2989520"/>
          <a:ext cx="2695453" cy="1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25F1BCA4-1780-980F-F5CA-E8F69128A87A}"/>
              </a:ext>
            </a:extLst>
          </p:cNvPr>
          <p:cNvSpPr txBox="1"/>
          <p:nvPr/>
        </p:nvSpPr>
        <p:spPr>
          <a:xfrm>
            <a:off x="10595096" y="4104458"/>
            <a:ext cx="1120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5B020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Salarié en CDI</a:t>
            </a:r>
            <a:endParaRPr lang="fr-FR" sz="1200" cap="all" dirty="0">
              <a:solidFill>
                <a:srgbClr val="5B0202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8655F8-1C47-DA65-6BA5-B0DA164B69A5}"/>
              </a:ext>
            </a:extLst>
          </p:cNvPr>
          <p:cNvSpPr txBox="1"/>
          <p:nvPr/>
        </p:nvSpPr>
        <p:spPr>
          <a:xfrm>
            <a:off x="7970159" y="4125494"/>
            <a:ext cx="128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950334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Salarié en CDD</a:t>
            </a:r>
            <a:endParaRPr lang="fr-FR" sz="1200" cap="all" dirty="0">
              <a:solidFill>
                <a:srgbClr val="950334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B52F78B-8E21-A735-CC1C-82BF8318505C}"/>
              </a:ext>
            </a:extLst>
          </p:cNvPr>
          <p:cNvSpPr txBox="1"/>
          <p:nvPr/>
        </p:nvSpPr>
        <p:spPr>
          <a:xfrm>
            <a:off x="8946059" y="2963885"/>
            <a:ext cx="844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FFD469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Intérim</a:t>
            </a:r>
            <a:endParaRPr lang="fr-FR" sz="1200" cap="all" dirty="0">
              <a:solidFill>
                <a:srgbClr val="FFD469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4BD314F-82D3-8F69-387B-84F3CD453B38}"/>
              </a:ext>
            </a:extLst>
          </p:cNvPr>
          <p:cNvSpPr txBox="1"/>
          <p:nvPr/>
        </p:nvSpPr>
        <p:spPr>
          <a:xfrm>
            <a:off x="7533680" y="3341818"/>
            <a:ext cx="161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E3623F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Libéral / indépendant</a:t>
            </a:r>
            <a:endParaRPr lang="fr-FR" sz="1200" cap="all" dirty="0">
              <a:solidFill>
                <a:srgbClr val="E3623F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A4D42FF-DB12-2543-7157-76C7E5E71232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xxx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1983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D. CONDITIONS D'EXERCICE DES MÉTIERS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2. DANS LES SOUS POPULATIONS</a:t>
            </a: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05821"/>
            <a:ext cx="11960666" cy="930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femmes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préfèreraient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travailler en secteur public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 </a:t>
            </a:r>
            <a:r>
              <a:rPr lang="fr-FR" sz="12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privé à but non lucratif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les hommes. Les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expriment plus un souhait de rejoindre le </a:t>
            </a:r>
            <a:r>
              <a:rPr lang="fr-FR" sz="12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privé à but lucratif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les femmes. 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CSP + sont moins attirés par un secteur public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et les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inactifs moins par le secteur privé à but lucratif.</a:t>
            </a:r>
            <a:b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répondants de moins de 25 ans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souhaitent plus une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activité en secteur privé à but lucratif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les autres tranches d'âges.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499821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Q10. Si vous envisagiez d’exercer un des métiers du grand-âge, comment préféreriez-vous l’exercer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27BD33-7966-15D6-A5FF-0383BF706684}"/>
              </a:ext>
            </a:extLst>
          </p:cNvPr>
          <p:cNvSpPr/>
          <p:nvPr/>
        </p:nvSpPr>
        <p:spPr>
          <a:xfrm>
            <a:off x="850532" y="1596844"/>
            <a:ext cx="4035503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EN TERMES DE secteur d'activité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9E1CF291-0C93-109B-834A-CC9E32267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531307"/>
              </p:ext>
            </p:extLst>
          </p:nvPr>
        </p:nvGraphicFramePr>
        <p:xfrm>
          <a:off x="4629955" y="2527690"/>
          <a:ext cx="2695453" cy="1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F49B03DD-8FD9-7B20-03DF-7F40389174EB}"/>
              </a:ext>
            </a:extLst>
          </p:cNvPr>
          <p:cNvSpPr txBox="1"/>
          <p:nvPr/>
        </p:nvSpPr>
        <p:spPr>
          <a:xfrm>
            <a:off x="6081778" y="2262573"/>
            <a:ext cx="11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5F676A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Privé à but lucratif </a:t>
            </a:r>
            <a:endParaRPr lang="fr-FR" sz="1200" cap="all" dirty="0">
              <a:solidFill>
                <a:srgbClr val="5F676A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A67BCC-4C25-9B28-6E84-467C2A6B879A}"/>
              </a:ext>
            </a:extLst>
          </p:cNvPr>
          <p:cNvSpPr txBox="1"/>
          <p:nvPr/>
        </p:nvSpPr>
        <p:spPr>
          <a:xfrm>
            <a:off x="5725813" y="4271753"/>
            <a:ext cx="11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749093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Privé à but non lucratif </a:t>
            </a:r>
            <a:endParaRPr lang="fr-FR" sz="1200" cap="all" dirty="0">
              <a:solidFill>
                <a:srgbClr val="749093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8511945-7F01-E535-60C8-351C2207653B}"/>
              </a:ext>
            </a:extLst>
          </p:cNvPr>
          <p:cNvSpPr txBox="1"/>
          <p:nvPr/>
        </p:nvSpPr>
        <p:spPr>
          <a:xfrm>
            <a:off x="3688898" y="3167836"/>
            <a:ext cx="161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E0CEC4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Public</a:t>
            </a:r>
            <a:endParaRPr lang="fr-FR" sz="1200" cap="all" dirty="0">
              <a:solidFill>
                <a:srgbClr val="E0CEC4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A4D42FF-DB12-2543-7157-76C7E5E71232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4D0A973-EC96-F6E8-4125-B88A2725F96F}"/>
              </a:ext>
            </a:extLst>
          </p:cNvPr>
          <p:cNvGrpSpPr/>
          <p:nvPr/>
        </p:nvGrpSpPr>
        <p:grpSpPr>
          <a:xfrm>
            <a:off x="2991859" y="3968344"/>
            <a:ext cx="1051407" cy="308197"/>
            <a:chOff x="7987180" y="2448668"/>
            <a:chExt cx="1051407" cy="308197"/>
          </a:xfrm>
        </p:grpSpPr>
        <p:grpSp>
          <p:nvGrpSpPr>
            <p:cNvPr id="31" name="Groupe 277">
              <a:extLst>
                <a:ext uri="{FF2B5EF4-FFF2-40B4-BE49-F238E27FC236}">
                  <a16:creationId xmlns:a16="http://schemas.microsoft.com/office/drawing/2014/main" id="{E4808D85-C377-C373-3E84-BC7BE33A1584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BE2A1F44-B058-CFD8-23DD-C56634C48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A34B9BCF-A3F4-8CCB-EB80-FC82AE1A8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2" name="Groupe 278">
              <a:extLst>
                <a:ext uri="{FF2B5EF4-FFF2-40B4-BE49-F238E27FC236}">
                  <a16:creationId xmlns:a16="http://schemas.microsoft.com/office/drawing/2014/main" id="{21E5926D-1BE7-8018-49B4-8E4FF13E55B5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34" name="Freeform 119">
                <a:extLst>
                  <a:ext uri="{FF2B5EF4-FFF2-40B4-BE49-F238E27FC236}">
                    <a16:creationId xmlns:a16="http://schemas.microsoft.com/office/drawing/2014/main" id="{36940804-4AC5-7420-ED2F-EF66AB87E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" name="Freeform 120">
                <a:extLst>
                  <a:ext uri="{FF2B5EF4-FFF2-40B4-BE49-F238E27FC236}">
                    <a16:creationId xmlns:a16="http://schemas.microsoft.com/office/drawing/2014/main" id="{EA896271-FCDE-B29C-DD66-753E91384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7FD76CD-E1D1-97E3-C97B-E4F71005D40D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48% 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44%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7826BE7-788F-3B8E-A3B6-3E76625EDB49}"/>
              </a:ext>
            </a:extLst>
          </p:cNvPr>
          <p:cNvSpPr/>
          <p:nvPr/>
        </p:nvSpPr>
        <p:spPr>
          <a:xfrm>
            <a:off x="9918572" y="2971290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27%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69C1E1E-BDEC-F7EC-3DD5-DBF983A41C3B}"/>
              </a:ext>
            </a:extLst>
          </p:cNvPr>
          <p:cNvSpPr/>
          <p:nvPr/>
        </p:nvSpPr>
        <p:spPr>
          <a:xfrm>
            <a:off x="9910012" y="3290825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25%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384E03-DAAB-5E9A-497E-E5222B7CD786}"/>
              </a:ext>
            </a:extLst>
          </p:cNvPr>
          <p:cNvSpPr/>
          <p:nvPr/>
        </p:nvSpPr>
        <p:spPr>
          <a:xfrm>
            <a:off x="9900728" y="3609201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21%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FC693B2-EFFB-3B72-6C1E-932BC4C02A3C}"/>
              </a:ext>
            </a:extLst>
          </p:cNvPr>
          <p:cNvSpPr txBox="1"/>
          <p:nvPr/>
        </p:nvSpPr>
        <p:spPr bwMode="auto">
          <a:xfrm>
            <a:off x="10292200" y="2900197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1531140-7E14-A044-53FE-CE439710A4FE}"/>
              </a:ext>
            </a:extLst>
          </p:cNvPr>
          <p:cNvSpPr txBox="1"/>
          <p:nvPr/>
        </p:nvSpPr>
        <p:spPr bwMode="auto">
          <a:xfrm>
            <a:off x="10293811" y="3250763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55203DA-1877-70F5-75D5-FCC140484401}"/>
              </a:ext>
            </a:extLst>
          </p:cNvPr>
          <p:cNvSpPr txBox="1"/>
          <p:nvPr/>
        </p:nvSpPr>
        <p:spPr bwMode="auto">
          <a:xfrm>
            <a:off x="10385065" y="3534627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FA0A88C-5576-4B67-2B95-9D2434041DCD}"/>
              </a:ext>
            </a:extLst>
          </p:cNvPr>
          <p:cNvSpPr txBox="1"/>
          <p:nvPr/>
        </p:nvSpPr>
        <p:spPr bwMode="auto">
          <a:xfrm>
            <a:off x="10732002" y="2913682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A2F8C90-D52D-D4C7-65F2-86BC25DC82E0}"/>
              </a:ext>
            </a:extLst>
          </p:cNvPr>
          <p:cNvSpPr txBox="1"/>
          <p:nvPr/>
        </p:nvSpPr>
        <p:spPr bwMode="auto">
          <a:xfrm>
            <a:off x="10701393" y="3223614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96F886B2-00CC-1BC3-4D90-B34977C537AC}"/>
              </a:ext>
            </a:extLst>
          </p:cNvPr>
          <p:cNvSpPr txBox="1"/>
          <p:nvPr/>
        </p:nvSpPr>
        <p:spPr bwMode="auto">
          <a:xfrm>
            <a:off x="10728865" y="3544196"/>
            <a:ext cx="31931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C5332F15-8975-EAF5-5A25-CC0AE615E492}"/>
              </a:ext>
            </a:extLst>
          </p:cNvPr>
          <p:cNvCxnSpPr>
            <a:cxnSpLocks/>
          </p:cNvCxnSpPr>
          <p:nvPr/>
        </p:nvCxnSpPr>
        <p:spPr>
          <a:xfrm flipV="1">
            <a:off x="7031741" y="2183848"/>
            <a:ext cx="227634" cy="191598"/>
          </a:xfrm>
          <a:prstGeom prst="line">
            <a:avLst/>
          </a:prstGeom>
          <a:ln>
            <a:solidFill>
              <a:srgbClr val="5F6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10197590-A49E-00AB-2483-644C75F8B9FC}"/>
              </a:ext>
            </a:extLst>
          </p:cNvPr>
          <p:cNvCxnSpPr>
            <a:cxnSpLocks/>
          </p:cNvCxnSpPr>
          <p:nvPr/>
        </p:nvCxnSpPr>
        <p:spPr>
          <a:xfrm>
            <a:off x="7273423" y="2183848"/>
            <a:ext cx="461766" cy="0"/>
          </a:xfrm>
          <a:prstGeom prst="line">
            <a:avLst/>
          </a:prstGeom>
          <a:ln>
            <a:solidFill>
              <a:srgbClr val="5F6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B1F07980-EF13-F41D-86B1-8B3383E731B8}"/>
              </a:ext>
            </a:extLst>
          </p:cNvPr>
          <p:cNvCxnSpPr>
            <a:cxnSpLocks/>
          </p:cNvCxnSpPr>
          <p:nvPr/>
        </p:nvCxnSpPr>
        <p:spPr>
          <a:xfrm>
            <a:off x="5939004" y="4795272"/>
            <a:ext cx="106324" cy="667288"/>
          </a:xfrm>
          <a:prstGeom prst="line">
            <a:avLst/>
          </a:prstGeom>
          <a:ln>
            <a:solidFill>
              <a:srgbClr val="749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8DFAD45E-4BBF-6BB5-5152-00116EDCF38F}"/>
              </a:ext>
            </a:extLst>
          </p:cNvPr>
          <p:cNvCxnSpPr>
            <a:cxnSpLocks/>
          </p:cNvCxnSpPr>
          <p:nvPr/>
        </p:nvCxnSpPr>
        <p:spPr>
          <a:xfrm flipV="1">
            <a:off x="6065895" y="5438475"/>
            <a:ext cx="161614" cy="7014"/>
          </a:xfrm>
          <a:prstGeom prst="line">
            <a:avLst/>
          </a:prstGeom>
          <a:ln>
            <a:solidFill>
              <a:srgbClr val="749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0601077-8AB2-B8E8-5097-5ED3EA828F8F}"/>
              </a:ext>
            </a:extLst>
          </p:cNvPr>
          <p:cNvCxnSpPr>
            <a:cxnSpLocks/>
          </p:cNvCxnSpPr>
          <p:nvPr/>
        </p:nvCxnSpPr>
        <p:spPr>
          <a:xfrm flipH="1">
            <a:off x="4620931" y="3448301"/>
            <a:ext cx="361309" cy="653337"/>
          </a:xfrm>
          <a:prstGeom prst="line">
            <a:avLst/>
          </a:prstGeom>
          <a:ln>
            <a:solidFill>
              <a:srgbClr val="E0CE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FB2DDD86-0BDA-7C00-559F-E3F64F90E6A2}"/>
              </a:ext>
            </a:extLst>
          </p:cNvPr>
          <p:cNvCxnSpPr/>
          <p:nvPr/>
        </p:nvCxnSpPr>
        <p:spPr>
          <a:xfrm flipH="1">
            <a:off x="4106425" y="4122443"/>
            <a:ext cx="497275" cy="10071"/>
          </a:xfrm>
          <a:prstGeom prst="line">
            <a:avLst/>
          </a:prstGeom>
          <a:ln>
            <a:solidFill>
              <a:srgbClr val="E0CE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2CD2DE2-3C8C-2958-1C41-3B493CA7033D}"/>
              </a:ext>
            </a:extLst>
          </p:cNvPr>
          <p:cNvGrpSpPr/>
          <p:nvPr/>
        </p:nvGrpSpPr>
        <p:grpSpPr>
          <a:xfrm>
            <a:off x="7875679" y="2007697"/>
            <a:ext cx="1051407" cy="308197"/>
            <a:chOff x="7987180" y="2448668"/>
            <a:chExt cx="1051407" cy="308197"/>
          </a:xfrm>
        </p:grpSpPr>
        <p:grpSp>
          <p:nvGrpSpPr>
            <p:cNvPr id="95" name="Groupe 277">
              <a:extLst>
                <a:ext uri="{FF2B5EF4-FFF2-40B4-BE49-F238E27FC236}">
                  <a16:creationId xmlns:a16="http://schemas.microsoft.com/office/drawing/2014/main" id="{0D631BE4-D651-9927-DFAC-1F92786789E9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00" name="Freeform 117">
                <a:extLst>
                  <a:ext uri="{FF2B5EF4-FFF2-40B4-BE49-F238E27FC236}">
                    <a16:creationId xmlns:a16="http://schemas.microsoft.com/office/drawing/2014/main" id="{F67E953E-12D0-E368-A4CA-081C4069F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1" name="Freeform 118">
                <a:extLst>
                  <a:ext uri="{FF2B5EF4-FFF2-40B4-BE49-F238E27FC236}">
                    <a16:creationId xmlns:a16="http://schemas.microsoft.com/office/drawing/2014/main" id="{DF0CBF16-84C2-EA20-70BA-2DD66827C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96" name="Groupe 278">
              <a:extLst>
                <a:ext uri="{FF2B5EF4-FFF2-40B4-BE49-F238E27FC236}">
                  <a16:creationId xmlns:a16="http://schemas.microsoft.com/office/drawing/2014/main" id="{170C1255-4A7B-FDF3-9591-E1D74696C268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98" name="Freeform 119">
                <a:extLst>
                  <a:ext uri="{FF2B5EF4-FFF2-40B4-BE49-F238E27FC236}">
                    <a16:creationId xmlns:a16="http://schemas.microsoft.com/office/drawing/2014/main" id="{1D1C10BE-EDC8-4824-BD12-77E9BE6C9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" name="Freeform 120">
                <a:extLst>
                  <a:ext uri="{FF2B5EF4-FFF2-40B4-BE49-F238E27FC236}">
                    <a16:creationId xmlns:a16="http://schemas.microsoft.com/office/drawing/2014/main" id="{2A72BE12-0223-38D8-C551-1EC96A4C4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4C6F6329-E7DF-D919-679F-F5BE8AA1C017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20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29%</a:t>
              </a: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703A9F4-A1B4-B434-E752-F4F799F98482}"/>
              </a:ext>
            </a:extLst>
          </p:cNvPr>
          <p:cNvGrpSpPr/>
          <p:nvPr/>
        </p:nvGrpSpPr>
        <p:grpSpPr>
          <a:xfrm>
            <a:off x="6333464" y="5278031"/>
            <a:ext cx="1051407" cy="308197"/>
            <a:chOff x="7987180" y="2448668"/>
            <a:chExt cx="1051407" cy="308197"/>
          </a:xfrm>
        </p:grpSpPr>
        <p:grpSp>
          <p:nvGrpSpPr>
            <p:cNvPr id="103" name="Groupe 277">
              <a:extLst>
                <a:ext uri="{FF2B5EF4-FFF2-40B4-BE49-F238E27FC236}">
                  <a16:creationId xmlns:a16="http://schemas.microsoft.com/office/drawing/2014/main" id="{BD31A1DD-6B54-9C76-90D6-BD0A3A0D31C7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08" name="Freeform 117">
                <a:extLst>
                  <a:ext uri="{FF2B5EF4-FFF2-40B4-BE49-F238E27FC236}">
                    <a16:creationId xmlns:a16="http://schemas.microsoft.com/office/drawing/2014/main" id="{1CCF9F6A-7913-0647-A651-550E76C9D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9" name="Freeform 118">
                <a:extLst>
                  <a:ext uri="{FF2B5EF4-FFF2-40B4-BE49-F238E27FC236}">
                    <a16:creationId xmlns:a16="http://schemas.microsoft.com/office/drawing/2014/main" id="{279A8CA3-B461-AEC1-C703-BD8BA1B42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4" name="Groupe 278">
              <a:extLst>
                <a:ext uri="{FF2B5EF4-FFF2-40B4-BE49-F238E27FC236}">
                  <a16:creationId xmlns:a16="http://schemas.microsoft.com/office/drawing/2014/main" id="{C55E2D22-5B1C-1D1D-FA7D-FC347157BB91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06" name="Freeform 119">
                <a:extLst>
                  <a:ext uri="{FF2B5EF4-FFF2-40B4-BE49-F238E27FC236}">
                    <a16:creationId xmlns:a16="http://schemas.microsoft.com/office/drawing/2014/main" id="{65BEB00A-8C09-AE68-7C0E-F172FFD06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7" name="Freeform 120">
                <a:extLst>
                  <a:ext uri="{FF2B5EF4-FFF2-40B4-BE49-F238E27FC236}">
                    <a16:creationId xmlns:a16="http://schemas.microsoft.com/office/drawing/2014/main" id="{A9FB845E-C80B-B151-D0C1-FADA209D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C0400F8B-D4AE-127A-48D5-9608708AC095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32</a:t>
              </a:r>
              <a:r>
                <a:rPr lang="fr-FR" sz="1050" b="1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</a:rPr>
                <a:t>% 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27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graphicFrame>
        <p:nvGraphicFramePr>
          <p:cNvPr id="111" name="Graphique 110">
            <a:extLst>
              <a:ext uri="{FF2B5EF4-FFF2-40B4-BE49-F238E27FC236}">
                <a16:creationId xmlns:a16="http://schemas.microsoft.com/office/drawing/2014/main" id="{1BC68327-080F-6E09-42DE-75C953B4B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477937"/>
              </p:ext>
            </p:extLst>
          </p:nvPr>
        </p:nvGraphicFramePr>
        <p:xfrm>
          <a:off x="7462046" y="2510100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ZoneTexte 111">
            <a:extLst>
              <a:ext uri="{FF2B5EF4-FFF2-40B4-BE49-F238E27FC236}">
                <a16:creationId xmlns:a16="http://schemas.microsoft.com/office/drawing/2014/main" id="{AA13D726-6F82-7130-DDC9-A306C9E2D466}"/>
              </a:ext>
            </a:extLst>
          </p:cNvPr>
          <p:cNvSpPr txBox="1"/>
          <p:nvPr/>
        </p:nvSpPr>
        <p:spPr bwMode="auto">
          <a:xfrm>
            <a:off x="8898649" y="2905700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0BABB66E-8C37-1853-69E1-C6F2D0563C23}"/>
              </a:ext>
            </a:extLst>
          </p:cNvPr>
          <p:cNvSpPr txBox="1"/>
          <p:nvPr/>
        </p:nvSpPr>
        <p:spPr bwMode="auto">
          <a:xfrm>
            <a:off x="7991166" y="292360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7D065AD4-755D-8685-6E9A-F6E6CC873720}"/>
              </a:ext>
            </a:extLst>
          </p:cNvPr>
          <p:cNvSpPr txBox="1"/>
          <p:nvPr/>
        </p:nvSpPr>
        <p:spPr bwMode="auto">
          <a:xfrm>
            <a:off x="7997577" y="3198046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64E0FBD-D205-BE01-C77B-820916FC8991}"/>
              </a:ext>
            </a:extLst>
          </p:cNvPr>
          <p:cNvSpPr txBox="1"/>
          <p:nvPr/>
        </p:nvSpPr>
        <p:spPr bwMode="auto">
          <a:xfrm>
            <a:off x="7984754" y="349673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76BBDBDA-D3DE-C706-3A95-3840307AC479}"/>
              </a:ext>
            </a:extLst>
          </p:cNvPr>
          <p:cNvSpPr txBox="1"/>
          <p:nvPr/>
        </p:nvSpPr>
        <p:spPr bwMode="auto">
          <a:xfrm>
            <a:off x="7986357" y="3826748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20C9A939-B35E-5B17-368B-40501C2001F7}"/>
              </a:ext>
            </a:extLst>
          </p:cNvPr>
          <p:cNvSpPr txBox="1"/>
          <p:nvPr/>
        </p:nvSpPr>
        <p:spPr bwMode="auto">
          <a:xfrm>
            <a:off x="8866589" y="3218982"/>
            <a:ext cx="31611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A29E7876-26B7-E893-DF90-3A596198EC6D}"/>
              </a:ext>
            </a:extLst>
          </p:cNvPr>
          <p:cNvSpPr txBox="1"/>
          <p:nvPr/>
        </p:nvSpPr>
        <p:spPr bwMode="auto">
          <a:xfrm>
            <a:off x="8824972" y="350335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1C3611B1-E6E8-1450-1D4B-6256CB9385E2}"/>
              </a:ext>
            </a:extLst>
          </p:cNvPr>
          <p:cNvSpPr txBox="1"/>
          <p:nvPr/>
        </p:nvSpPr>
        <p:spPr bwMode="auto">
          <a:xfrm>
            <a:off x="8732291" y="3869964"/>
            <a:ext cx="37702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1E9C5B5D-ECAA-4754-2CFC-6BE75F5B8A56}"/>
              </a:ext>
            </a:extLst>
          </p:cNvPr>
          <p:cNvSpPr txBox="1"/>
          <p:nvPr/>
        </p:nvSpPr>
        <p:spPr bwMode="auto">
          <a:xfrm>
            <a:off x="8961553" y="2566213"/>
            <a:ext cx="3802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22E30CEE-AD11-12DC-DBA6-D27261EA6526}"/>
              </a:ext>
            </a:extLst>
          </p:cNvPr>
          <p:cNvSpPr txBox="1"/>
          <p:nvPr/>
        </p:nvSpPr>
        <p:spPr bwMode="auto">
          <a:xfrm>
            <a:off x="7989563" y="256552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AE54258-3977-8685-0FAC-F6DC0E4599C4}"/>
              </a:ext>
            </a:extLst>
          </p:cNvPr>
          <p:cNvSpPr/>
          <p:nvPr/>
        </p:nvSpPr>
        <p:spPr>
          <a:xfrm>
            <a:off x="1785408" y="3689847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41% 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87EC47B-EB2D-38AD-6D3B-9B673B5F76AD}"/>
              </a:ext>
            </a:extLst>
          </p:cNvPr>
          <p:cNvSpPr/>
          <p:nvPr/>
        </p:nvSpPr>
        <p:spPr>
          <a:xfrm>
            <a:off x="1776848" y="4009382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48%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9038933-9BB9-C2C3-CF10-9D29E114E8F3}"/>
              </a:ext>
            </a:extLst>
          </p:cNvPr>
          <p:cNvSpPr/>
          <p:nvPr/>
        </p:nvSpPr>
        <p:spPr>
          <a:xfrm>
            <a:off x="1767564" y="4327758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49% 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EA7BF1BD-ED43-4E69-1D67-C937880523DB}"/>
              </a:ext>
            </a:extLst>
          </p:cNvPr>
          <p:cNvSpPr txBox="1"/>
          <p:nvPr/>
        </p:nvSpPr>
        <p:spPr bwMode="auto">
          <a:xfrm>
            <a:off x="2159036" y="361875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E683110A-9936-5B28-6718-98A90AE26D72}"/>
              </a:ext>
            </a:extLst>
          </p:cNvPr>
          <p:cNvSpPr txBox="1"/>
          <p:nvPr/>
        </p:nvSpPr>
        <p:spPr bwMode="auto">
          <a:xfrm>
            <a:off x="2160647" y="3969320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199F078E-0463-93A8-49F3-510115E7A1FD}"/>
              </a:ext>
            </a:extLst>
          </p:cNvPr>
          <p:cNvSpPr txBox="1"/>
          <p:nvPr/>
        </p:nvSpPr>
        <p:spPr bwMode="auto">
          <a:xfrm>
            <a:off x="2251901" y="4253184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D5BBF81D-7651-90CC-E8E8-3B8448916CE1}"/>
              </a:ext>
            </a:extLst>
          </p:cNvPr>
          <p:cNvSpPr txBox="1"/>
          <p:nvPr/>
        </p:nvSpPr>
        <p:spPr bwMode="auto">
          <a:xfrm>
            <a:off x="2579602" y="3632239"/>
            <a:ext cx="28084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1847F874-8B69-63D3-9791-8AE964C62086}"/>
              </a:ext>
            </a:extLst>
          </p:cNvPr>
          <p:cNvSpPr txBox="1"/>
          <p:nvPr/>
        </p:nvSpPr>
        <p:spPr bwMode="auto">
          <a:xfrm>
            <a:off x="2573038" y="3942171"/>
            <a:ext cx="2327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2115019D-70A6-0934-BAFC-521C92752197}"/>
              </a:ext>
            </a:extLst>
          </p:cNvPr>
          <p:cNvSpPr txBox="1"/>
          <p:nvPr/>
        </p:nvSpPr>
        <p:spPr bwMode="auto">
          <a:xfrm>
            <a:off x="2584394" y="4258357"/>
            <a:ext cx="2327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9796B6D4-23F5-4C85-1CB8-540C8FD94611}"/>
              </a:ext>
            </a:extLst>
          </p:cNvPr>
          <p:cNvGrpSpPr/>
          <p:nvPr/>
        </p:nvGrpSpPr>
        <p:grpSpPr>
          <a:xfrm>
            <a:off x="10015466" y="2579373"/>
            <a:ext cx="1093197" cy="246221"/>
            <a:chOff x="2485531" y="6034464"/>
            <a:chExt cx="1093197" cy="246221"/>
          </a:xfrm>
        </p:grpSpPr>
        <p:pic>
          <p:nvPicPr>
            <p:cNvPr id="146" name="Graphique 145">
              <a:extLst>
                <a:ext uri="{FF2B5EF4-FFF2-40B4-BE49-F238E27FC236}">
                  <a16:creationId xmlns:a16="http://schemas.microsoft.com/office/drawing/2014/main" id="{68857821-9A3E-7F40-6F30-F74FCFB87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147" name="Graphique 146">
              <a:extLst>
                <a:ext uri="{FF2B5EF4-FFF2-40B4-BE49-F238E27FC236}">
                  <a16:creationId xmlns:a16="http://schemas.microsoft.com/office/drawing/2014/main" id="{92CD8C0C-71A2-848F-07BB-DED960330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4E92DAE3-402E-E110-1CF2-24168A63AABE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22%/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33%</a:t>
              </a:r>
            </a:p>
          </p:txBody>
        </p: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753F33D4-CF52-A93E-8A1A-89C6086577AC}"/>
              </a:ext>
            </a:extLst>
          </p:cNvPr>
          <p:cNvGrpSpPr/>
          <p:nvPr/>
        </p:nvGrpSpPr>
        <p:grpSpPr>
          <a:xfrm>
            <a:off x="9894497" y="2219567"/>
            <a:ext cx="1252266" cy="276999"/>
            <a:chOff x="4044297" y="4445467"/>
            <a:chExt cx="1252266" cy="276999"/>
          </a:xfrm>
        </p:grpSpPr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DEAFBF14-FC52-481F-D209-E5231165730B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21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26%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152" name="Graphique 151">
              <a:extLst>
                <a:ext uri="{FF2B5EF4-FFF2-40B4-BE49-F238E27FC236}">
                  <a16:creationId xmlns:a16="http://schemas.microsoft.com/office/drawing/2014/main" id="{D118C7BC-C24D-D66E-F675-04C97157F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5B27E308-F509-031C-E464-BCE3F5481F2E}"/>
              </a:ext>
            </a:extLst>
          </p:cNvPr>
          <p:cNvGrpSpPr/>
          <p:nvPr/>
        </p:nvGrpSpPr>
        <p:grpSpPr>
          <a:xfrm>
            <a:off x="7603075" y="5345091"/>
            <a:ext cx="1093197" cy="246221"/>
            <a:chOff x="2485531" y="6034464"/>
            <a:chExt cx="1093197" cy="246221"/>
          </a:xfrm>
        </p:grpSpPr>
        <p:pic>
          <p:nvPicPr>
            <p:cNvPr id="154" name="Graphique 153">
              <a:extLst>
                <a:ext uri="{FF2B5EF4-FFF2-40B4-BE49-F238E27FC236}">
                  <a16:creationId xmlns:a16="http://schemas.microsoft.com/office/drawing/2014/main" id="{55313E23-58EF-0C84-530B-3006E278C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155" name="Graphique 154">
              <a:extLst>
                <a:ext uri="{FF2B5EF4-FFF2-40B4-BE49-F238E27FC236}">
                  <a16:creationId xmlns:a16="http://schemas.microsoft.com/office/drawing/2014/main" id="{2FB13335-D07C-A51F-1449-9E00F72CB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594AE11E-DF36-CBC3-1A17-54E3BE10036C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31%/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25%</a:t>
              </a:r>
            </a:p>
          </p:txBody>
        </p: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1060C8A7-9E24-AD8E-2C81-BBE6ACEE0BD9}"/>
              </a:ext>
            </a:extLst>
          </p:cNvPr>
          <p:cNvGrpSpPr/>
          <p:nvPr/>
        </p:nvGrpSpPr>
        <p:grpSpPr>
          <a:xfrm>
            <a:off x="554584" y="4235072"/>
            <a:ext cx="1093197" cy="246221"/>
            <a:chOff x="2485531" y="6034464"/>
            <a:chExt cx="1093197" cy="246221"/>
          </a:xfrm>
        </p:grpSpPr>
        <p:pic>
          <p:nvPicPr>
            <p:cNvPr id="178" name="Graphique 177">
              <a:extLst>
                <a:ext uri="{FF2B5EF4-FFF2-40B4-BE49-F238E27FC236}">
                  <a16:creationId xmlns:a16="http://schemas.microsoft.com/office/drawing/2014/main" id="{BAF81684-6280-BD27-A350-2D0947BD3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34" t="3171" r="12877" b="23436"/>
            <a:stretch/>
          </p:blipFill>
          <p:spPr>
            <a:xfrm>
              <a:off x="2485531" y="6046493"/>
              <a:ext cx="222149" cy="222162"/>
            </a:xfrm>
            <a:prstGeom prst="rect">
              <a:avLst/>
            </a:prstGeom>
          </p:spPr>
        </p:pic>
        <p:pic>
          <p:nvPicPr>
            <p:cNvPr id="179" name="Graphique 178">
              <a:extLst>
                <a:ext uri="{FF2B5EF4-FFF2-40B4-BE49-F238E27FC236}">
                  <a16:creationId xmlns:a16="http://schemas.microsoft.com/office/drawing/2014/main" id="{B89D59B3-B6C0-B0A6-392C-EE57A7C35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888" t="912" r="12158" b="21203"/>
            <a:stretch/>
          </p:blipFill>
          <p:spPr>
            <a:xfrm>
              <a:off x="3361939" y="6044940"/>
              <a:ext cx="216789" cy="225268"/>
            </a:xfrm>
            <a:prstGeom prst="rect">
              <a:avLst/>
            </a:prstGeom>
          </p:spPr>
        </p:pic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23CCB198-10C3-9022-9D47-DAE2FD495C35}"/>
                </a:ext>
              </a:extLst>
            </p:cNvPr>
            <p:cNvSpPr txBox="1"/>
            <p:nvPr/>
          </p:nvSpPr>
          <p:spPr bwMode="auto">
            <a:xfrm>
              <a:off x="2659272" y="6034464"/>
              <a:ext cx="7457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47%/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42%</a:t>
              </a:r>
            </a:p>
          </p:txBody>
        </p:sp>
      </p:grp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150E3CB9-4966-3DC8-B6FE-4A98359B88EA}"/>
              </a:ext>
            </a:extLst>
          </p:cNvPr>
          <p:cNvGrpSpPr/>
          <p:nvPr/>
        </p:nvGrpSpPr>
        <p:grpSpPr>
          <a:xfrm>
            <a:off x="433615" y="3875266"/>
            <a:ext cx="1252266" cy="276999"/>
            <a:chOff x="4044297" y="4445467"/>
            <a:chExt cx="1252266" cy="276999"/>
          </a:xfrm>
        </p:grpSpPr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5DBB4700-E364-6145-FF74-089AE296C647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50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44%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183" name="Graphique 182">
              <a:extLst>
                <a:ext uri="{FF2B5EF4-FFF2-40B4-BE49-F238E27FC236}">
                  <a16:creationId xmlns:a16="http://schemas.microsoft.com/office/drawing/2014/main" id="{29CFEFE5-8BCE-DD26-23CC-7B49507DA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A8C02B8-9D3F-4BB0-DC04-E75328C2E19C}"/>
              </a:ext>
            </a:extLst>
          </p:cNvPr>
          <p:cNvSpPr/>
          <p:nvPr/>
        </p:nvSpPr>
        <p:spPr>
          <a:xfrm>
            <a:off x="7384871" y="2607581"/>
            <a:ext cx="1907391" cy="34165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300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3;p38">
            <a:extLst>
              <a:ext uri="{FF2B5EF4-FFF2-40B4-BE49-F238E27FC236}">
                <a16:creationId xmlns:a16="http://schemas.microsoft.com/office/drawing/2014/main" id="{6848DCCC-D18D-4B78-8F87-3E619EF445B7}"/>
              </a:ext>
            </a:extLst>
          </p:cNvPr>
          <p:cNvSpPr/>
          <p:nvPr/>
        </p:nvSpPr>
        <p:spPr>
          <a:xfrm>
            <a:off x="-3279" y="1205371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4A9180-AF75-43C7-A8D8-BF4491993145}"/>
              </a:ext>
            </a:extLst>
          </p:cNvPr>
          <p:cNvSpPr txBox="1"/>
          <p:nvPr/>
        </p:nvSpPr>
        <p:spPr>
          <a:xfrm>
            <a:off x="254601" y="991106"/>
            <a:ext cx="87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D. CONDITIONS D'EXERCICE DES MÉTIERS DU GRAND ÂGE</a:t>
            </a:r>
            <a:b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	</a:t>
            </a:r>
            <a:r>
              <a:rPr lang="en-US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2. DANS LES SOUS POPULATIONS</a:t>
            </a:r>
          </a:p>
        </p:txBody>
      </p:sp>
      <p:sp>
        <p:nvSpPr>
          <p:cNvPr id="16" name="Google Shape;227;p38">
            <a:extLst>
              <a:ext uri="{FF2B5EF4-FFF2-40B4-BE49-F238E27FC236}">
                <a16:creationId xmlns:a16="http://schemas.microsoft.com/office/drawing/2014/main" id="{01721CDF-79F8-46FB-92E7-D3450A2C52F7}"/>
              </a:ext>
            </a:extLst>
          </p:cNvPr>
          <p:cNvSpPr txBox="1">
            <a:spLocks/>
          </p:cNvSpPr>
          <p:nvPr/>
        </p:nvSpPr>
        <p:spPr>
          <a:xfrm>
            <a:off x="112272" y="191916"/>
            <a:ext cx="11960666" cy="699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femmes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citent plus souvent que les hommes un souhait </a:t>
            </a:r>
            <a:r>
              <a:rPr lang="fr-FR" sz="1400" b="1" kern="0" dirty="0">
                <a:solidFill>
                  <a:srgbClr val="B3477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d'essayer le travail en intérim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Les </a:t>
            </a:r>
            <a:r>
              <a:rPr lang="fr-FR" sz="14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hommes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citent plus souvent la </a:t>
            </a:r>
            <a:r>
              <a:rPr lang="fr-FR" sz="1400" b="1" kern="0" dirty="0">
                <a:solidFill>
                  <a:srgbClr val="337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volonté d'un CDI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les femmes. 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répondants de 35 à 49 ans 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souhaitent </a:t>
            </a: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que les autres tranches d'âge un contrat en CDI et moins en CDD ou en libéral.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C0E69-364E-F61A-45B2-ABAA68B7FBFB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Q10. Si vous envisagiez d’exercer un des métiers du grand-âge, comment préféreriez-vous l’exercer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79BED8-3B42-B3DB-AC87-01F10D766743}"/>
              </a:ext>
            </a:extLst>
          </p:cNvPr>
          <p:cNvSpPr/>
          <p:nvPr/>
        </p:nvSpPr>
        <p:spPr>
          <a:xfrm>
            <a:off x="851004" y="1606610"/>
            <a:ext cx="2594159" cy="312157"/>
          </a:xfrm>
          <a:prstGeom prst="rect">
            <a:avLst/>
          </a:prstGeom>
          <a:noFill/>
        </p:spPr>
        <p:txBody>
          <a:bodyPr wrap="square" lIns="95779" tIns="47889" rIns="95779" bIns="47889">
            <a:sp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fr-FR" sz="1400" cap="all" spc="300" dirty="0">
                <a:solidFill>
                  <a:srgbClr val="8B8B8B"/>
                </a:solidFill>
                <a:latin typeface="Calibri Light" panose="020F0302020204030204" pitchFamily="34" charset="0"/>
                <a:cs typeface="Arial" pitchFamily="34" charset="0"/>
              </a:rPr>
              <a:t>EN TERMES DE statut</a:t>
            </a:r>
            <a:endParaRPr lang="fr-FR" sz="1400" spc="300" dirty="0">
              <a:solidFill>
                <a:srgbClr val="8B8B8B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8FC29177-C97B-5F74-8653-DAF99DA7E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248404"/>
              </p:ext>
            </p:extLst>
          </p:nvPr>
        </p:nvGraphicFramePr>
        <p:xfrm>
          <a:off x="4711761" y="2622358"/>
          <a:ext cx="2695453" cy="1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25F1BCA4-1780-980F-F5CA-E8F69128A87A}"/>
              </a:ext>
            </a:extLst>
          </p:cNvPr>
          <p:cNvSpPr txBox="1"/>
          <p:nvPr/>
        </p:nvSpPr>
        <p:spPr>
          <a:xfrm>
            <a:off x="6863539" y="3762371"/>
            <a:ext cx="1120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5B020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Salarié en CDI</a:t>
            </a:r>
            <a:endParaRPr lang="fr-FR" sz="1200" cap="all" dirty="0">
              <a:solidFill>
                <a:srgbClr val="5B0202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8655F8-1C47-DA65-6BA5-B0DA164B69A5}"/>
              </a:ext>
            </a:extLst>
          </p:cNvPr>
          <p:cNvSpPr txBox="1"/>
          <p:nvPr/>
        </p:nvSpPr>
        <p:spPr>
          <a:xfrm>
            <a:off x="4238602" y="3783407"/>
            <a:ext cx="128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950334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Salarié en CDD</a:t>
            </a:r>
            <a:endParaRPr lang="fr-FR" sz="1200" cap="all" dirty="0">
              <a:solidFill>
                <a:srgbClr val="950334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B52F78B-8E21-A735-CC1C-82BF8318505C}"/>
              </a:ext>
            </a:extLst>
          </p:cNvPr>
          <p:cNvSpPr txBox="1"/>
          <p:nvPr/>
        </p:nvSpPr>
        <p:spPr>
          <a:xfrm>
            <a:off x="5897993" y="2622358"/>
            <a:ext cx="844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FFD469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Intérim</a:t>
            </a:r>
            <a:endParaRPr lang="fr-FR" sz="1200" cap="all" dirty="0">
              <a:solidFill>
                <a:srgbClr val="FFD469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4BD314F-82D3-8F69-387B-84F3CD453B38}"/>
              </a:ext>
            </a:extLst>
          </p:cNvPr>
          <p:cNvSpPr txBox="1"/>
          <p:nvPr/>
        </p:nvSpPr>
        <p:spPr>
          <a:xfrm>
            <a:off x="3802123" y="2999731"/>
            <a:ext cx="161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b="1" cap="all" dirty="0">
                <a:solidFill>
                  <a:srgbClr val="E3623F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Libéral / indépendant</a:t>
            </a:r>
            <a:endParaRPr lang="fr-FR" sz="1200" cap="all" dirty="0">
              <a:solidFill>
                <a:srgbClr val="E3623F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A4D42FF-DB12-2543-7157-76C7E5E71232}"/>
              </a:ext>
            </a:extLst>
          </p:cNvPr>
          <p:cNvSpPr txBox="1"/>
          <p:nvPr/>
        </p:nvSpPr>
        <p:spPr>
          <a:xfrm>
            <a:off x="9261949" y="12470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25D46B5-1DA6-7647-18E7-7A69C4BFEFB4}"/>
              </a:ext>
            </a:extLst>
          </p:cNvPr>
          <p:cNvCxnSpPr>
            <a:cxnSpLocks/>
          </p:cNvCxnSpPr>
          <p:nvPr/>
        </p:nvCxnSpPr>
        <p:spPr>
          <a:xfrm>
            <a:off x="7243195" y="4077030"/>
            <a:ext cx="164019" cy="241710"/>
          </a:xfrm>
          <a:prstGeom prst="line">
            <a:avLst/>
          </a:prstGeom>
          <a:ln>
            <a:solidFill>
              <a:srgbClr val="5B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4BCDDA0-DC60-CE0E-08D9-DFA7229E5A11}"/>
              </a:ext>
            </a:extLst>
          </p:cNvPr>
          <p:cNvCxnSpPr>
            <a:cxnSpLocks/>
          </p:cNvCxnSpPr>
          <p:nvPr/>
        </p:nvCxnSpPr>
        <p:spPr>
          <a:xfrm>
            <a:off x="4760755" y="4207097"/>
            <a:ext cx="0" cy="288418"/>
          </a:xfrm>
          <a:prstGeom prst="line">
            <a:avLst/>
          </a:prstGeom>
          <a:ln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EEB604D-6EE9-6F17-3BB6-D2D8D75A7E34}"/>
              </a:ext>
            </a:extLst>
          </p:cNvPr>
          <p:cNvCxnSpPr>
            <a:cxnSpLocks/>
          </p:cNvCxnSpPr>
          <p:nvPr/>
        </p:nvCxnSpPr>
        <p:spPr>
          <a:xfrm flipH="1">
            <a:off x="4586578" y="4495515"/>
            <a:ext cx="174177" cy="121616"/>
          </a:xfrm>
          <a:prstGeom prst="line">
            <a:avLst/>
          </a:prstGeom>
          <a:ln>
            <a:solidFill>
              <a:srgbClr val="950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9B7235B-5061-5F06-C2B1-0C94B57A205D}"/>
              </a:ext>
            </a:extLst>
          </p:cNvPr>
          <p:cNvCxnSpPr>
            <a:cxnSpLocks/>
          </p:cNvCxnSpPr>
          <p:nvPr/>
        </p:nvCxnSpPr>
        <p:spPr>
          <a:xfrm flipV="1">
            <a:off x="6576291" y="2382827"/>
            <a:ext cx="205387" cy="188322"/>
          </a:xfrm>
          <a:prstGeom prst="line">
            <a:avLst/>
          </a:prstGeom>
          <a:ln>
            <a:solidFill>
              <a:srgbClr val="FFD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AE7CBDEB-A9D8-5E78-BD46-6A26A836CDBD}"/>
              </a:ext>
            </a:extLst>
          </p:cNvPr>
          <p:cNvCxnSpPr>
            <a:cxnSpLocks/>
          </p:cNvCxnSpPr>
          <p:nvPr/>
        </p:nvCxnSpPr>
        <p:spPr>
          <a:xfrm>
            <a:off x="6781678" y="2373591"/>
            <a:ext cx="302613" cy="0"/>
          </a:xfrm>
          <a:prstGeom prst="line">
            <a:avLst/>
          </a:prstGeom>
          <a:ln>
            <a:solidFill>
              <a:srgbClr val="FFD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9AB8417-7491-04C7-FDF3-24CF99FB60CD}"/>
              </a:ext>
            </a:extLst>
          </p:cNvPr>
          <p:cNvCxnSpPr>
            <a:cxnSpLocks/>
          </p:cNvCxnSpPr>
          <p:nvPr/>
        </p:nvCxnSpPr>
        <p:spPr>
          <a:xfrm flipV="1">
            <a:off x="4424871" y="2749646"/>
            <a:ext cx="207189" cy="10555"/>
          </a:xfrm>
          <a:prstGeom prst="line">
            <a:avLst/>
          </a:prstGeom>
          <a:ln>
            <a:solidFill>
              <a:srgbClr val="E36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7E4AB54-76DF-F801-B9F4-74F7D8F97E0F}"/>
              </a:ext>
            </a:extLst>
          </p:cNvPr>
          <p:cNvCxnSpPr>
            <a:cxnSpLocks/>
          </p:cNvCxnSpPr>
          <p:nvPr/>
        </p:nvCxnSpPr>
        <p:spPr>
          <a:xfrm>
            <a:off x="4640926" y="2762177"/>
            <a:ext cx="141670" cy="185044"/>
          </a:xfrm>
          <a:prstGeom prst="line">
            <a:avLst/>
          </a:prstGeom>
          <a:ln>
            <a:solidFill>
              <a:srgbClr val="E36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CD8FCC8-49E3-6CE8-864E-AF0975559A73}"/>
              </a:ext>
            </a:extLst>
          </p:cNvPr>
          <p:cNvSpPr/>
          <p:nvPr/>
        </p:nvSpPr>
        <p:spPr>
          <a:xfrm>
            <a:off x="7305944" y="2680893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3%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D1F3A26-D9B9-F1F6-3A0E-B457F6DCBA3B}"/>
              </a:ext>
            </a:extLst>
          </p:cNvPr>
          <p:cNvSpPr/>
          <p:nvPr/>
        </p:nvSpPr>
        <p:spPr>
          <a:xfrm>
            <a:off x="7297384" y="3000428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6%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29633AB-05E6-A4D1-3184-E48EB1F3AB28}"/>
              </a:ext>
            </a:extLst>
          </p:cNvPr>
          <p:cNvSpPr/>
          <p:nvPr/>
        </p:nvSpPr>
        <p:spPr>
          <a:xfrm>
            <a:off x="7288100" y="3318804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9% 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F410EE38-B8C3-8B8E-FEC7-751524D61193}"/>
              </a:ext>
            </a:extLst>
          </p:cNvPr>
          <p:cNvSpPr txBox="1"/>
          <p:nvPr/>
        </p:nvSpPr>
        <p:spPr bwMode="auto">
          <a:xfrm>
            <a:off x="7679572" y="2609800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6714001-A339-EFC2-47CC-A2E9C21A5340}"/>
              </a:ext>
            </a:extLst>
          </p:cNvPr>
          <p:cNvSpPr txBox="1"/>
          <p:nvPr/>
        </p:nvSpPr>
        <p:spPr bwMode="auto">
          <a:xfrm>
            <a:off x="7681183" y="2960366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3A41D17-9819-636E-43DC-8D2B88D03A70}"/>
              </a:ext>
            </a:extLst>
          </p:cNvPr>
          <p:cNvSpPr txBox="1"/>
          <p:nvPr/>
        </p:nvSpPr>
        <p:spPr bwMode="auto">
          <a:xfrm>
            <a:off x="7772437" y="3244230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543848-25DF-6103-E0FB-0219D21D53F3}"/>
              </a:ext>
            </a:extLst>
          </p:cNvPr>
          <p:cNvSpPr txBox="1"/>
          <p:nvPr/>
        </p:nvSpPr>
        <p:spPr bwMode="auto">
          <a:xfrm>
            <a:off x="8084108" y="2623285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2A5FCF6-68FD-15CF-5DDA-7EF94B0B2E56}"/>
              </a:ext>
            </a:extLst>
          </p:cNvPr>
          <p:cNvSpPr txBox="1"/>
          <p:nvPr/>
        </p:nvSpPr>
        <p:spPr bwMode="auto">
          <a:xfrm>
            <a:off x="8056705" y="2933217"/>
            <a:ext cx="3064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5CC8F7-45C8-4E9F-65C2-B87953B3891D}"/>
              </a:ext>
            </a:extLst>
          </p:cNvPr>
          <p:cNvSpPr txBox="1"/>
          <p:nvPr/>
        </p:nvSpPr>
        <p:spPr bwMode="auto">
          <a:xfrm>
            <a:off x="8116237" y="3253799"/>
            <a:ext cx="31931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E24CDBAF-8A3D-711D-9290-BD3E2C9A8895}"/>
              </a:ext>
            </a:extLst>
          </p:cNvPr>
          <p:cNvGrpSpPr/>
          <p:nvPr/>
        </p:nvGrpSpPr>
        <p:grpSpPr>
          <a:xfrm>
            <a:off x="7316944" y="2240346"/>
            <a:ext cx="1051407" cy="308197"/>
            <a:chOff x="7987180" y="2448668"/>
            <a:chExt cx="1051407" cy="308197"/>
          </a:xfrm>
        </p:grpSpPr>
        <p:grpSp>
          <p:nvGrpSpPr>
            <p:cNvPr id="77" name="Groupe 277">
              <a:extLst>
                <a:ext uri="{FF2B5EF4-FFF2-40B4-BE49-F238E27FC236}">
                  <a16:creationId xmlns:a16="http://schemas.microsoft.com/office/drawing/2014/main" id="{43FFE8CC-F0DA-9F57-C738-584FCBE3FA45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82" name="Freeform 117">
                <a:extLst>
                  <a:ext uri="{FF2B5EF4-FFF2-40B4-BE49-F238E27FC236}">
                    <a16:creationId xmlns:a16="http://schemas.microsoft.com/office/drawing/2014/main" id="{7F3287CD-4CB6-4DE8-0080-0601EA12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" name="Freeform 118">
                <a:extLst>
                  <a:ext uri="{FF2B5EF4-FFF2-40B4-BE49-F238E27FC236}">
                    <a16:creationId xmlns:a16="http://schemas.microsoft.com/office/drawing/2014/main" id="{90600801-CE9E-387F-6D95-D24E3BFAA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78" name="Groupe 278">
              <a:extLst>
                <a:ext uri="{FF2B5EF4-FFF2-40B4-BE49-F238E27FC236}">
                  <a16:creationId xmlns:a16="http://schemas.microsoft.com/office/drawing/2014/main" id="{43F92CE7-FA3C-F391-491C-43A561BEC9B5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80" name="Freeform 119">
                <a:extLst>
                  <a:ext uri="{FF2B5EF4-FFF2-40B4-BE49-F238E27FC236}">
                    <a16:creationId xmlns:a16="http://schemas.microsoft.com/office/drawing/2014/main" id="{3CD71375-FFD5-564C-6E3B-EBC2FE8F3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" name="Freeform 120">
                <a:extLst>
                  <a:ext uri="{FF2B5EF4-FFF2-40B4-BE49-F238E27FC236}">
                    <a16:creationId xmlns:a16="http://schemas.microsoft.com/office/drawing/2014/main" id="{2A705DEB-E651-7A15-6723-2E3C6410F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4A45E11-AA79-1CC7-22AF-65B1F498F210}"/>
                </a:ext>
              </a:extLst>
            </p:cNvPr>
            <p:cNvSpPr txBox="1"/>
            <p:nvPr/>
          </p:nvSpPr>
          <p:spPr bwMode="auto">
            <a:xfrm>
              <a:off x="8157669" y="2479656"/>
              <a:ext cx="73289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8% 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5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4</a:t>
              </a: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graphicFrame>
        <p:nvGraphicFramePr>
          <p:cNvPr id="84" name="Graphique 83">
            <a:extLst>
              <a:ext uri="{FF2B5EF4-FFF2-40B4-BE49-F238E27FC236}">
                <a16:creationId xmlns:a16="http://schemas.microsoft.com/office/drawing/2014/main" id="{53BBA718-0969-62C9-F6F9-6F149FCE0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31243"/>
              </p:ext>
            </p:extLst>
          </p:nvPr>
        </p:nvGraphicFramePr>
        <p:xfrm>
          <a:off x="8676882" y="1983940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" name="ZoneTexte 84">
            <a:extLst>
              <a:ext uri="{FF2B5EF4-FFF2-40B4-BE49-F238E27FC236}">
                <a16:creationId xmlns:a16="http://schemas.microsoft.com/office/drawing/2014/main" id="{803EE644-4281-C316-D699-276D97D7CCA5}"/>
              </a:ext>
            </a:extLst>
          </p:cNvPr>
          <p:cNvSpPr txBox="1"/>
          <p:nvPr/>
        </p:nvSpPr>
        <p:spPr bwMode="auto">
          <a:xfrm>
            <a:off x="9644047" y="237928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A61AD58B-6FE4-5572-B23A-B089C97341AC}"/>
              </a:ext>
            </a:extLst>
          </p:cNvPr>
          <p:cNvSpPr txBox="1"/>
          <p:nvPr/>
        </p:nvSpPr>
        <p:spPr bwMode="auto">
          <a:xfrm>
            <a:off x="9206002" y="239744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9FA21A07-860D-20CF-D64B-C5AC04DD45C1}"/>
              </a:ext>
            </a:extLst>
          </p:cNvPr>
          <p:cNvSpPr txBox="1"/>
          <p:nvPr/>
        </p:nvSpPr>
        <p:spPr bwMode="auto">
          <a:xfrm>
            <a:off x="9212413" y="2671886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B1DEBEDE-1BA8-3C15-F2F8-B64CDEC4072B}"/>
              </a:ext>
            </a:extLst>
          </p:cNvPr>
          <p:cNvSpPr txBox="1"/>
          <p:nvPr/>
        </p:nvSpPr>
        <p:spPr bwMode="auto">
          <a:xfrm>
            <a:off x="9199590" y="2970570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4EB27237-EBB7-901A-D107-472441F26C49}"/>
              </a:ext>
            </a:extLst>
          </p:cNvPr>
          <p:cNvSpPr txBox="1"/>
          <p:nvPr/>
        </p:nvSpPr>
        <p:spPr bwMode="auto">
          <a:xfrm>
            <a:off x="9201193" y="3300588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964FDBD-9974-94B6-BBC5-B5BB11488630}"/>
              </a:ext>
            </a:extLst>
          </p:cNvPr>
          <p:cNvSpPr txBox="1"/>
          <p:nvPr/>
        </p:nvSpPr>
        <p:spPr bwMode="auto">
          <a:xfrm>
            <a:off x="9622187" y="2701838"/>
            <a:ext cx="38664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5FACCA8-C945-20B1-DBA8-0190DDA9585A}"/>
              </a:ext>
            </a:extLst>
          </p:cNvPr>
          <p:cNvSpPr txBox="1"/>
          <p:nvPr/>
        </p:nvSpPr>
        <p:spPr bwMode="auto">
          <a:xfrm>
            <a:off x="9690665" y="3005403"/>
            <a:ext cx="3097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D26CD626-4DD6-2F80-B75D-52B10FBC18A1}"/>
              </a:ext>
            </a:extLst>
          </p:cNvPr>
          <p:cNvSpPr txBox="1"/>
          <p:nvPr/>
        </p:nvSpPr>
        <p:spPr bwMode="auto">
          <a:xfrm>
            <a:off x="9628960" y="3303597"/>
            <a:ext cx="4475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EF74A917-9109-1540-2A0A-C01D68F3DDA2}"/>
              </a:ext>
            </a:extLst>
          </p:cNvPr>
          <p:cNvSpPr txBox="1"/>
          <p:nvPr/>
        </p:nvSpPr>
        <p:spPr bwMode="auto">
          <a:xfrm>
            <a:off x="9819030" y="2039364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B7331ED-2A01-7F11-43F2-A795B4DCF9A1}"/>
              </a:ext>
            </a:extLst>
          </p:cNvPr>
          <p:cNvSpPr txBox="1"/>
          <p:nvPr/>
        </p:nvSpPr>
        <p:spPr bwMode="auto">
          <a:xfrm>
            <a:off x="9204399" y="203936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71BBBD4-04DA-15CD-D3BD-0FD39AEA6E09}"/>
              </a:ext>
            </a:extLst>
          </p:cNvPr>
          <p:cNvSpPr/>
          <p:nvPr/>
        </p:nvSpPr>
        <p:spPr>
          <a:xfrm>
            <a:off x="6787930" y="5359296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73%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26EA366-787D-CC39-BE5D-920B13F9342D}"/>
              </a:ext>
            </a:extLst>
          </p:cNvPr>
          <p:cNvSpPr/>
          <p:nvPr/>
        </p:nvSpPr>
        <p:spPr>
          <a:xfrm>
            <a:off x="6779370" y="5678831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75%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AE19FFD-70CE-5351-01EA-D5BD9F806BFB}"/>
              </a:ext>
            </a:extLst>
          </p:cNvPr>
          <p:cNvSpPr/>
          <p:nvPr/>
        </p:nvSpPr>
        <p:spPr>
          <a:xfrm>
            <a:off x="6770086" y="5997207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57% 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92A39DFF-46CC-6A6B-E81C-9A855E257924}"/>
              </a:ext>
            </a:extLst>
          </p:cNvPr>
          <p:cNvSpPr txBox="1"/>
          <p:nvPr/>
        </p:nvSpPr>
        <p:spPr bwMode="auto">
          <a:xfrm>
            <a:off x="7163169" y="563876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A89A27CD-A363-378B-3CB2-C1C76936B777}"/>
              </a:ext>
            </a:extLst>
          </p:cNvPr>
          <p:cNvSpPr txBox="1"/>
          <p:nvPr/>
        </p:nvSpPr>
        <p:spPr bwMode="auto">
          <a:xfrm>
            <a:off x="7254423" y="592263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488303C9-AE4B-1579-17B3-10535C85DF0E}"/>
              </a:ext>
            </a:extLst>
          </p:cNvPr>
          <p:cNvSpPr txBox="1"/>
          <p:nvPr/>
        </p:nvSpPr>
        <p:spPr bwMode="auto">
          <a:xfrm>
            <a:off x="7570751" y="5611620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99E6BD06-1E15-75B2-E872-3591760A1060}"/>
              </a:ext>
            </a:extLst>
          </p:cNvPr>
          <p:cNvSpPr txBox="1"/>
          <p:nvPr/>
        </p:nvSpPr>
        <p:spPr bwMode="auto">
          <a:xfrm>
            <a:off x="7598223" y="5932202"/>
            <a:ext cx="31931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862DC6BD-642F-6490-2936-C6A00735602E}"/>
              </a:ext>
            </a:extLst>
          </p:cNvPr>
          <p:cNvGrpSpPr/>
          <p:nvPr/>
        </p:nvGrpSpPr>
        <p:grpSpPr>
          <a:xfrm>
            <a:off x="6804758" y="4927445"/>
            <a:ext cx="1051407" cy="308197"/>
            <a:chOff x="7987180" y="2448668"/>
            <a:chExt cx="1051407" cy="308197"/>
          </a:xfrm>
        </p:grpSpPr>
        <p:grpSp>
          <p:nvGrpSpPr>
            <p:cNvPr id="128" name="Groupe 277">
              <a:extLst>
                <a:ext uri="{FF2B5EF4-FFF2-40B4-BE49-F238E27FC236}">
                  <a16:creationId xmlns:a16="http://schemas.microsoft.com/office/drawing/2014/main" id="{9142C633-F160-FED3-D348-4FE9F70F2A88}"/>
                </a:ext>
              </a:extLst>
            </p:cNvPr>
            <p:cNvGrpSpPr/>
            <p:nvPr/>
          </p:nvGrpSpPr>
          <p:grpSpPr>
            <a:xfrm>
              <a:off x="8908110" y="2448668"/>
              <a:ext cx="130477" cy="308196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33" name="Freeform 117">
                <a:extLst>
                  <a:ext uri="{FF2B5EF4-FFF2-40B4-BE49-F238E27FC236}">
                    <a16:creationId xmlns:a16="http://schemas.microsoft.com/office/drawing/2014/main" id="{04382046-40B7-7E1D-6184-0EB05C28B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" name="Freeform 118">
                <a:extLst>
                  <a:ext uri="{FF2B5EF4-FFF2-40B4-BE49-F238E27FC236}">
                    <a16:creationId xmlns:a16="http://schemas.microsoft.com/office/drawing/2014/main" id="{64DF21A4-24BA-F5F2-E618-CAFCF6D85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29" name="Groupe 278">
              <a:extLst>
                <a:ext uri="{FF2B5EF4-FFF2-40B4-BE49-F238E27FC236}">
                  <a16:creationId xmlns:a16="http://schemas.microsoft.com/office/drawing/2014/main" id="{45632661-D906-3B48-F7AB-3A2AE2E82773}"/>
                </a:ext>
              </a:extLst>
            </p:cNvPr>
            <p:cNvGrpSpPr/>
            <p:nvPr/>
          </p:nvGrpSpPr>
          <p:grpSpPr>
            <a:xfrm>
              <a:off x="7987180" y="2448668"/>
              <a:ext cx="156127" cy="308197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31" name="Freeform 119">
                <a:extLst>
                  <a:ext uri="{FF2B5EF4-FFF2-40B4-BE49-F238E27FC236}">
                    <a16:creationId xmlns:a16="http://schemas.microsoft.com/office/drawing/2014/main" id="{09D44068-4825-09E6-AC93-159014469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" name="Freeform 120">
                <a:extLst>
                  <a:ext uri="{FF2B5EF4-FFF2-40B4-BE49-F238E27FC236}">
                    <a16:creationId xmlns:a16="http://schemas.microsoft.com/office/drawing/2014/main" id="{144490D1-EEC2-D2AB-5F25-780FC7C2A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3847D03D-1FAA-B3EC-24EA-5D6C8AA90748}"/>
                </a:ext>
              </a:extLst>
            </p:cNvPr>
            <p:cNvSpPr txBox="1"/>
            <p:nvPr/>
          </p:nvSpPr>
          <p:spPr bwMode="auto">
            <a:xfrm>
              <a:off x="8088740" y="2479656"/>
              <a:ext cx="870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5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65% /</a:t>
              </a:r>
              <a:r>
                <a:rPr lang="fr-FR" sz="11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5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69%</a:t>
              </a:r>
            </a:p>
          </p:txBody>
        </p:sp>
      </p:grpSp>
      <p:graphicFrame>
        <p:nvGraphicFramePr>
          <p:cNvPr id="135" name="Graphique 134">
            <a:extLst>
              <a:ext uri="{FF2B5EF4-FFF2-40B4-BE49-F238E27FC236}">
                <a16:creationId xmlns:a16="http://schemas.microsoft.com/office/drawing/2014/main" id="{44C3032A-B196-E74B-BF0A-C1E85BC06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190754"/>
              </p:ext>
            </p:extLst>
          </p:nvPr>
        </p:nvGraphicFramePr>
        <p:xfrm>
          <a:off x="7982747" y="4769932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6" name="ZoneTexte 135">
            <a:extLst>
              <a:ext uri="{FF2B5EF4-FFF2-40B4-BE49-F238E27FC236}">
                <a16:creationId xmlns:a16="http://schemas.microsoft.com/office/drawing/2014/main" id="{F6891187-B1E7-98AE-683F-E0BE477F4CE7}"/>
              </a:ext>
            </a:extLst>
          </p:cNvPr>
          <p:cNvSpPr txBox="1"/>
          <p:nvPr/>
        </p:nvSpPr>
        <p:spPr bwMode="auto">
          <a:xfrm>
            <a:off x="10175673" y="5127411"/>
            <a:ext cx="44435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E07D44A5-84F5-96A8-ADAA-F57508B394C2}"/>
              </a:ext>
            </a:extLst>
          </p:cNvPr>
          <p:cNvSpPr txBox="1"/>
          <p:nvPr/>
        </p:nvSpPr>
        <p:spPr bwMode="auto">
          <a:xfrm>
            <a:off x="8511867" y="5183441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AE1D14BD-E3DF-36C6-0030-A427005A24C5}"/>
              </a:ext>
            </a:extLst>
          </p:cNvPr>
          <p:cNvSpPr txBox="1"/>
          <p:nvPr/>
        </p:nvSpPr>
        <p:spPr bwMode="auto">
          <a:xfrm>
            <a:off x="8518278" y="545787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2E1B51AE-13DA-B43E-74D3-AC9B2FD13080}"/>
              </a:ext>
            </a:extLst>
          </p:cNvPr>
          <p:cNvSpPr txBox="1"/>
          <p:nvPr/>
        </p:nvSpPr>
        <p:spPr bwMode="auto">
          <a:xfrm>
            <a:off x="8505455" y="5756562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283F691A-AEA8-DF3C-AC50-29AA8CF01C4B}"/>
              </a:ext>
            </a:extLst>
          </p:cNvPr>
          <p:cNvSpPr txBox="1"/>
          <p:nvPr/>
        </p:nvSpPr>
        <p:spPr bwMode="auto">
          <a:xfrm>
            <a:off x="8507058" y="6086580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FE59703F-4776-F30C-AFEF-D31B4787E669}"/>
              </a:ext>
            </a:extLst>
          </p:cNvPr>
          <p:cNvSpPr txBox="1"/>
          <p:nvPr/>
        </p:nvSpPr>
        <p:spPr bwMode="auto">
          <a:xfrm>
            <a:off x="10324466" y="5442076"/>
            <a:ext cx="45717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BC3B50BB-7169-DF38-EDAF-7130A3A90711}"/>
              </a:ext>
            </a:extLst>
          </p:cNvPr>
          <p:cNvSpPr txBox="1"/>
          <p:nvPr/>
        </p:nvSpPr>
        <p:spPr bwMode="auto">
          <a:xfrm>
            <a:off x="10078782" y="5764841"/>
            <a:ext cx="3802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8ADC0919-7B99-D6EA-27D1-D9FD8DC11914}"/>
              </a:ext>
            </a:extLst>
          </p:cNvPr>
          <p:cNvSpPr txBox="1"/>
          <p:nvPr/>
        </p:nvSpPr>
        <p:spPr bwMode="auto">
          <a:xfrm>
            <a:off x="9961372" y="6092354"/>
            <a:ext cx="38343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C48F3CBA-8396-6CF8-11E1-A5E6C8F78BB2}"/>
              </a:ext>
            </a:extLst>
          </p:cNvPr>
          <p:cNvSpPr txBox="1"/>
          <p:nvPr/>
        </p:nvSpPr>
        <p:spPr bwMode="auto">
          <a:xfrm>
            <a:off x="9981949" y="4835101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8E0A84C7-8A21-5C6E-5E3C-A1150D71022A}"/>
              </a:ext>
            </a:extLst>
          </p:cNvPr>
          <p:cNvSpPr txBox="1"/>
          <p:nvPr/>
        </p:nvSpPr>
        <p:spPr bwMode="auto">
          <a:xfrm>
            <a:off x="8510264" y="482535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246D131-7FDA-9793-C4FB-2B8603C8D32D}"/>
              </a:ext>
            </a:extLst>
          </p:cNvPr>
          <p:cNvSpPr/>
          <p:nvPr/>
        </p:nvSpPr>
        <p:spPr>
          <a:xfrm>
            <a:off x="2035187" y="4750498"/>
            <a:ext cx="1076421" cy="27699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CSP+ : 4%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025894D-B5E5-6777-1F38-2199CFBD80C7}"/>
              </a:ext>
            </a:extLst>
          </p:cNvPr>
          <p:cNvSpPr/>
          <p:nvPr/>
        </p:nvSpPr>
        <p:spPr>
          <a:xfrm>
            <a:off x="2026627" y="5070033"/>
            <a:ext cx="1094266" cy="276999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CSP- : 7%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D876F3C-4D57-C5B1-F077-3EA49C701880}"/>
              </a:ext>
            </a:extLst>
          </p:cNvPr>
          <p:cNvSpPr/>
          <p:nvPr/>
        </p:nvSpPr>
        <p:spPr>
          <a:xfrm>
            <a:off x="2017343" y="5388409"/>
            <a:ext cx="1103550" cy="27699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Inactif : 8% 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F33455EC-4643-11CB-BE88-A94CFBCF9D1B}"/>
              </a:ext>
            </a:extLst>
          </p:cNvPr>
          <p:cNvSpPr txBox="1"/>
          <p:nvPr/>
        </p:nvSpPr>
        <p:spPr bwMode="auto">
          <a:xfrm>
            <a:off x="2408815" y="467940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16D819FE-D882-1070-6529-7CEB982EB6F2}"/>
              </a:ext>
            </a:extLst>
          </p:cNvPr>
          <p:cNvSpPr txBox="1"/>
          <p:nvPr/>
        </p:nvSpPr>
        <p:spPr bwMode="auto">
          <a:xfrm>
            <a:off x="2410426" y="5029971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C46B977C-C356-D84E-BF29-3AC9C6B14228}"/>
              </a:ext>
            </a:extLst>
          </p:cNvPr>
          <p:cNvSpPr txBox="1"/>
          <p:nvPr/>
        </p:nvSpPr>
        <p:spPr bwMode="auto">
          <a:xfrm>
            <a:off x="2501680" y="5313835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523E1637-63B8-6BDC-FDFB-67B54064912A}"/>
              </a:ext>
            </a:extLst>
          </p:cNvPr>
          <p:cNvSpPr txBox="1"/>
          <p:nvPr/>
        </p:nvSpPr>
        <p:spPr bwMode="auto">
          <a:xfrm>
            <a:off x="2813350" y="4692890"/>
            <a:ext cx="31290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E6D84CA9-E6C7-89A4-226A-B69645D68F90}"/>
              </a:ext>
            </a:extLst>
          </p:cNvPr>
          <p:cNvSpPr txBox="1"/>
          <p:nvPr/>
        </p:nvSpPr>
        <p:spPr bwMode="auto">
          <a:xfrm>
            <a:off x="2814802" y="5002822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211560EC-7DAC-BBC7-3EBD-190AF97F6BEB}"/>
              </a:ext>
            </a:extLst>
          </p:cNvPr>
          <p:cNvSpPr txBox="1"/>
          <p:nvPr/>
        </p:nvSpPr>
        <p:spPr bwMode="auto">
          <a:xfrm>
            <a:off x="2880746" y="5323404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86" name="Graphique 185">
            <a:extLst>
              <a:ext uri="{FF2B5EF4-FFF2-40B4-BE49-F238E27FC236}">
                <a16:creationId xmlns:a16="http://schemas.microsoft.com/office/drawing/2014/main" id="{E7473E09-5775-7063-42C9-04808291D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396389"/>
              </p:ext>
            </p:extLst>
          </p:nvPr>
        </p:nvGraphicFramePr>
        <p:xfrm>
          <a:off x="3533694" y="4536626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8" name="ZoneTexte 187">
            <a:extLst>
              <a:ext uri="{FF2B5EF4-FFF2-40B4-BE49-F238E27FC236}">
                <a16:creationId xmlns:a16="http://schemas.microsoft.com/office/drawing/2014/main" id="{FE07060C-A1C7-CD7D-189A-864D36CD5885}"/>
              </a:ext>
            </a:extLst>
          </p:cNvPr>
          <p:cNvSpPr txBox="1"/>
          <p:nvPr/>
        </p:nvSpPr>
        <p:spPr bwMode="auto">
          <a:xfrm>
            <a:off x="4062814" y="4950135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85D71226-41AE-138F-8B78-964D7184E7DC}"/>
              </a:ext>
            </a:extLst>
          </p:cNvPr>
          <p:cNvSpPr txBox="1"/>
          <p:nvPr/>
        </p:nvSpPr>
        <p:spPr bwMode="auto">
          <a:xfrm>
            <a:off x="4069225" y="5224572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921D45AE-AC2F-19BE-0BA7-1FE3BF182C0F}"/>
              </a:ext>
            </a:extLst>
          </p:cNvPr>
          <p:cNvSpPr txBox="1"/>
          <p:nvPr/>
        </p:nvSpPr>
        <p:spPr bwMode="auto">
          <a:xfrm>
            <a:off x="4056402" y="5523256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AF152D0F-8857-8CDC-6658-53CE89E0114E}"/>
              </a:ext>
            </a:extLst>
          </p:cNvPr>
          <p:cNvSpPr txBox="1"/>
          <p:nvPr/>
        </p:nvSpPr>
        <p:spPr bwMode="auto">
          <a:xfrm>
            <a:off x="4058005" y="585327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AD464FEC-52E9-55FF-DB44-70232CAFA806}"/>
              </a:ext>
            </a:extLst>
          </p:cNvPr>
          <p:cNvSpPr txBox="1"/>
          <p:nvPr/>
        </p:nvSpPr>
        <p:spPr bwMode="auto">
          <a:xfrm>
            <a:off x="4477374" y="5231712"/>
            <a:ext cx="45717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0C144458-407B-DBED-2F6C-1EA5194EC50A}"/>
              </a:ext>
            </a:extLst>
          </p:cNvPr>
          <p:cNvSpPr txBox="1"/>
          <p:nvPr/>
        </p:nvSpPr>
        <p:spPr bwMode="auto">
          <a:xfrm>
            <a:off x="4715349" y="4583997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A16EF9E9-705E-F1B8-7A0A-823223CFE8ED}"/>
              </a:ext>
            </a:extLst>
          </p:cNvPr>
          <p:cNvSpPr txBox="1"/>
          <p:nvPr/>
        </p:nvSpPr>
        <p:spPr bwMode="auto">
          <a:xfrm>
            <a:off x="4061211" y="4592050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375A653A-0144-CD8A-668B-964E2601C6D4}"/>
              </a:ext>
            </a:extLst>
          </p:cNvPr>
          <p:cNvCxnSpPr>
            <a:cxnSpLocks/>
          </p:cNvCxnSpPr>
          <p:nvPr/>
        </p:nvCxnSpPr>
        <p:spPr>
          <a:xfrm>
            <a:off x="7412774" y="4314160"/>
            <a:ext cx="2440" cy="431845"/>
          </a:xfrm>
          <a:prstGeom prst="line">
            <a:avLst/>
          </a:prstGeom>
          <a:ln>
            <a:solidFill>
              <a:srgbClr val="5B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ZoneTexte 249">
            <a:extLst>
              <a:ext uri="{FF2B5EF4-FFF2-40B4-BE49-F238E27FC236}">
                <a16:creationId xmlns:a16="http://schemas.microsoft.com/office/drawing/2014/main" id="{4441862A-D36D-6F69-2B38-0836409F8217}"/>
              </a:ext>
            </a:extLst>
          </p:cNvPr>
          <p:cNvSpPr txBox="1"/>
          <p:nvPr/>
        </p:nvSpPr>
        <p:spPr bwMode="auto">
          <a:xfrm>
            <a:off x="4567364" y="4916614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1" name="ZoneTexte 250">
            <a:extLst>
              <a:ext uri="{FF2B5EF4-FFF2-40B4-BE49-F238E27FC236}">
                <a16:creationId xmlns:a16="http://schemas.microsoft.com/office/drawing/2014/main" id="{F8FF1C52-AEC3-42C2-FCA0-0B8AC60FB841}"/>
              </a:ext>
            </a:extLst>
          </p:cNvPr>
          <p:cNvSpPr txBox="1"/>
          <p:nvPr/>
        </p:nvSpPr>
        <p:spPr bwMode="auto">
          <a:xfrm>
            <a:off x="4557787" y="5499232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2" name="ZoneTexte 251">
            <a:extLst>
              <a:ext uri="{FF2B5EF4-FFF2-40B4-BE49-F238E27FC236}">
                <a16:creationId xmlns:a16="http://schemas.microsoft.com/office/drawing/2014/main" id="{BB7896BD-FFAA-E648-4989-08C5D5C3620F}"/>
              </a:ext>
            </a:extLst>
          </p:cNvPr>
          <p:cNvSpPr txBox="1"/>
          <p:nvPr/>
        </p:nvSpPr>
        <p:spPr bwMode="auto">
          <a:xfrm>
            <a:off x="4527491" y="5831397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254" name="Graphique 253">
            <a:extLst>
              <a:ext uri="{FF2B5EF4-FFF2-40B4-BE49-F238E27FC236}">
                <a16:creationId xmlns:a16="http://schemas.microsoft.com/office/drawing/2014/main" id="{B1F2C1FA-598A-F04B-3013-66341C484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364546"/>
              </p:ext>
            </p:extLst>
          </p:nvPr>
        </p:nvGraphicFramePr>
        <p:xfrm>
          <a:off x="2626419" y="1922867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5" name="ZoneTexte 254">
            <a:extLst>
              <a:ext uri="{FF2B5EF4-FFF2-40B4-BE49-F238E27FC236}">
                <a16:creationId xmlns:a16="http://schemas.microsoft.com/office/drawing/2014/main" id="{9D8FDEC3-B018-AEF8-8366-2E0B1ED9A128}"/>
              </a:ext>
            </a:extLst>
          </p:cNvPr>
          <p:cNvSpPr txBox="1"/>
          <p:nvPr/>
        </p:nvSpPr>
        <p:spPr bwMode="auto">
          <a:xfrm>
            <a:off x="3155539" y="2336376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6" name="ZoneTexte 255">
            <a:extLst>
              <a:ext uri="{FF2B5EF4-FFF2-40B4-BE49-F238E27FC236}">
                <a16:creationId xmlns:a16="http://schemas.microsoft.com/office/drawing/2014/main" id="{CB79ED97-4951-6E10-051D-07F6DCDB6B51}"/>
              </a:ext>
            </a:extLst>
          </p:cNvPr>
          <p:cNvSpPr txBox="1"/>
          <p:nvPr/>
        </p:nvSpPr>
        <p:spPr bwMode="auto">
          <a:xfrm>
            <a:off x="3161950" y="261081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7" name="ZoneTexte 256">
            <a:extLst>
              <a:ext uri="{FF2B5EF4-FFF2-40B4-BE49-F238E27FC236}">
                <a16:creationId xmlns:a16="http://schemas.microsoft.com/office/drawing/2014/main" id="{55EA581E-7067-1518-BD96-D4630FF51D8E}"/>
              </a:ext>
            </a:extLst>
          </p:cNvPr>
          <p:cNvSpPr txBox="1"/>
          <p:nvPr/>
        </p:nvSpPr>
        <p:spPr bwMode="auto">
          <a:xfrm>
            <a:off x="3149127" y="2909497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8" name="ZoneTexte 257">
            <a:extLst>
              <a:ext uri="{FF2B5EF4-FFF2-40B4-BE49-F238E27FC236}">
                <a16:creationId xmlns:a16="http://schemas.microsoft.com/office/drawing/2014/main" id="{09F631F5-7298-1B4D-A6DC-3B468D979D1C}"/>
              </a:ext>
            </a:extLst>
          </p:cNvPr>
          <p:cNvSpPr txBox="1"/>
          <p:nvPr/>
        </p:nvSpPr>
        <p:spPr bwMode="auto">
          <a:xfrm>
            <a:off x="3150730" y="3239515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9" name="ZoneTexte 258">
            <a:extLst>
              <a:ext uri="{FF2B5EF4-FFF2-40B4-BE49-F238E27FC236}">
                <a16:creationId xmlns:a16="http://schemas.microsoft.com/office/drawing/2014/main" id="{371761CB-D158-5C51-9AB1-80B121FB1679}"/>
              </a:ext>
            </a:extLst>
          </p:cNvPr>
          <p:cNvSpPr txBox="1"/>
          <p:nvPr/>
        </p:nvSpPr>
        <p:spPr bwMode="auto">
          <a:xfrm>
            <a:off x="3786085" y="2608051"/>
            <a:ext cx="45717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0" name="ZoneTexte 259">
            <a:extLst>
              <a:ext uri="{FF2B5EF4-FFF2-40B4-BE49-F238E27FC236}">
                <a16:creationId xmlns:a16="http://schemas.microsoft.com/office/drawing/2014/main" id="{7BA21D53-6848-4A17-82C8-35E76D500C97}"/>
              </a:ext>
            </a:extLst>
          </p:cNvPr>
          <p:cNvSpPr txBox="1"/>
          <p:nvPr/>
        </p:nvSpPr>
        <p:spPr bwMode="auto">
          <a:xfrm>
            <a:off x="3910556" y="1951895"/>
            <a:ext cx="3097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1" name="ZoneTexte 260">
            <a:extLst>
              <a:ext uri="{FF2B5EF4-FFF2-40B4-BE49-F238E27FC236}">
                <a16:creationId xmlns:a16="http://schemas.microsoft.com/office/drawing/2014/main" id="{8AD707C6-AE81-80CB-D6AF-4C0509827A1E}"/>
              </a:ext>
            </a:extLst>
          </p:cNvPr>
          <p:cNvSpPr txBox="1"/>
          <p:nvPr/>
        </p:nvSpPr>
        <p:spPr bwMode="auto">
          <a:xfrm>
            <a:off x="3153936" y="1978291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2" name="ZoneTexte 261">
            <a:extLst>
              <a:ext uri="{FF2B5EF4-FFF2-40B4-BE49-F238E27FC236}">
                <a16:creationId xmlns:a16="http://schemas.microsoft.com/office/drawing/2014/main" id="{6D69593E-A573-C76A-E62C-0C6C495F92C0}"/>
              </a:ext>
            </a:extLst>
          </p:cNvPr>
          <p:cNvSpPr txBox="1"/>
          <p:nvPr/>
        </p:nvSpPr>
        <p:spPr bwMode="auto">
          <a:xfrm>
            <a:off x="3882625" y="2283169"/>
            <a:ext cx="3097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ce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3" name="ZoneTexte 262">
            <a:extLst>
              <a:ext uri="{FF2B5EF4-FFF2-40B4-BE49-F238E27FC236}">
                <a16:creationId xmlns:a16="http://schemas.microsoft.com/office/drawing/2014/main" id="{7CE82806-3429-799D-8000-EF5A1BBBD472}"/>
              </a:ext>
            </a:extLst>
          </p:cNvPr>
          <p:cNvSpPr txBox="1"/>
          <p:nvPr/>
        </p:nvSpPr>
        <p:spPr bwMode="auto">
          <a:xfrm>
            <a:off x="3895165" y="2867677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id="{12570FC6-7185-EF51-5B82-0F3B98139452}"/>
              </a:ext>
            </a:extLst>
          </p:cNvPr>
          <p:cNvSpPr txBox="1"/>
          <p:nvPr/>
        </p:nvSpPr>
        <p:spPr bwMode="auto">
          <a:xfrm>
            <a:off x="4101128" y="3209792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655F55F6-D4F4-230E-9B08-E78A70C16828}"/>
              </a:ext>
            </a:extLst>
          </p:cNvPr>
          <p:cNvSpPr txBox="1"/>
          <p:nvPr/>
        </p:nvSpPr>
        <p:spPr bwMode="auto">
          <a:xfrm>
            <a:off x="7579925" y="5262356"/>
            <a:ext cx="2423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5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8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BC045872-A35E-FFA2-E80C-0A9AF93EB566}"/>
              </a:ext>
            </a:extLst>
          </p:cNvPr>
          <p:cNvGrpSpPr/>
          <p:nvPr/>
        </p:nvGrpSpPr>
        <p:grpSpPr>
          <a:xfrm>
            <a:off x="1980666" y="5808314"/>
            <a:ext cx="1252266" cy="276999"/>
            <a:chOff x="4044297" y="4445467"/>
            <a:chExt cx="1252266" cy="276999"/>
          </a:xfrm>
        </p:grpSpPr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C59163B4-2B4F-0D84-2CCB-5B05DB26CD6D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9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5%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198" name="Graphique 197">
              <a:extLst>
                <a:ext uri="{FF2B5EF4-FFF2-40B4-BE49-F238E27FC236}">
                  <a16:creationId xmlns:a16="http://schemas.microsoft.com/office/drawing/2014/main" id="{C9DDFB77-D0E3-1388-A1EE-87A6219B3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3B26F27-CBA9-913D-1788-BDACFB8FC2BA}"/>
              </a:ext>
            </a:extLst>
          </p:cNvPr>
          <p:cNvSpPr/>
          <p:nvPr/>
        </p:nvSpPr>
        <p:spPr>
          <a:xfrm>
            <a:off x="8739794" y="3357429"/>
            <a:ext cx="1336725" cy="34165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B2B828C-8190-4F5E-B7C0-1CC0621AA761}"/>
              </a:ext>
            </a:extLst>
          </p:cNvPr>
          <p:cNvSpPr/>
          <p:nvPr/>
        </p:nvSpPr>
        <p:spPr>
          <a:xfrm>
            <a:off x="8014812" y="5479893"/>
            <a:ext cx="2806641" cy="34165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8D5567C-9216-7F0A-8CA5-0D6FD9B25762}"/>
              </a:ext>
            </a:extLst>
          </p:cNvPr>
          <p:cNvSpPr/>
          <p:nvPr/>
        </p:nvSpPr>
        <p:spPr>
          <a:xfrm>
            <a:off x="3503636" y="5226101"/>
            <a:ext cx="1466911" cy="34165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B3E3ACB-B02B-CB9C-3A5C-E2024F32E1E6}"/>
              </a:ext>
            </a:extLst>
          </p:cNvPr>
          <p:cNvSpPr/>
          <p:nvPr/>
        </p:nvSpPr>
        <p:spPr>
          <a:xfrm>
            <a:off x="2708848" y="2631066"/>
            <a:ext cx="1466911" cy="34165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597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3AEA47D-3097-4526-AD25-96A7EEADA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918174"/>
              </p:ext>
            </p:extLst>
          </p:nvPr>
        </p:nvGraphicFramePr>
        <p:xfrm>
          <a:off x="650757" y="1811960"/>
          <a:ext cx="7555347" cy="399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Google Shape;223;p38">
            <a:extLst>
              <a:ext uri="{FF2B5EF4-FFF2-40B4-BE49-F238E27FC236}">
                <a16:creationId xmlns:a16="http://schemas.microsoft.com/office/drawing/2014/main" id="{D273E765-1931-4730-ABFA-8BEB3178D7DD}"/>
              </a:ext>
            </a:extLst>
          </p:cNvPr>
          <p:cNvSpPr/>
          <p:nvPr/>
        </p:nvSpPr>
        <p:spPr>
          <a:xfrm>
            <a:off x="-3279" y="1653046"/>
            <a:ext cx="5472262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804FD54-A054-4028-B398-988C2D369DED}"/>
              </a:ext>
            </a:extLst>
          </p:cNvPr>
          <p:cNvSpPr txBox="1"/>
          <p:nvPr/>
        </p:nvSpPr>
        <p:spPr>
          <a:xfrm>
            <a:off x="254600" y="1438781"/>
            <a:ext cx="1100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  <a:defRPr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E. OPINION SUR LA PLACE DE L'INTÉRIM DANS LES MÉTIER DU GRAND ÂGE</a:t>
            </a:r>
            <a:endParaRPr lang="en-US" sz="20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29" name="Google Shape;227;p38">
            <a:extLst>
              <a:ext uri="{FF2B5EF4-FFF2-40B4-BE49-F238E27FC236}">
                <a16:creationId xmlns:a16="http://schemas.microsoft.com/office/drawing/2014/main" id="{12C22334-EA48-403A-8B37-33BE8C1A25B1}"/>
              </a:ext>
            </a:extLst>
          </p:cNvPr>
          <p:cNvSpPr txBox="1">
            <a:spLocks/>
          </p:cNvSpPr>
          <p:nvPr/>
        </p:nvSpPr>
        <p:spPr>
          <a:xfrm>
            <a:off x="147708" y="79033"/>
            <a:ext cx="11960666" cy="1212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383838"/>
              </a:buClr>
              <a:defRPr/>
            </a:pP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35% des répondants favorisent le CDI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pour plus de sécurité (plus les hommes que les femmes, moins les répondants de plus de 65 ans et plus souvent les actifs (CSP + et – que les inactifs).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Ils sont 31% à être défavorable à l'intérim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qui fragilise les équipes. Cette avis est plus fort chez les répondants de plus de 35 ans et chez les CSP +</a:t>
            </a:r>
            <a:b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1400" b="1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 des répondants pensent que l'intérim permet d'apporter de l'oxygène aux équipes</a:t>
            </a:r>
            <a:r>
              <a:rPr lang="fr-FR" sz="1400" kern="0" dirty="0">
                <a:solidFill>
                  <a:srgbClr val="3838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(plus souvent les moins de 25 ans, et les inactifs) et 14% que l'intérim permet plus de liberté (plus souvent les femmes).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804F65-7482-CC11-907F-85C2CD46DBCC}"/>
              </a:ext>
            </a:extLst>
          </p:cNvPr>
          <p:cNvSpPr txBox="1"/>
          <p:nvPr/>
        </p:nvSpPr>
        <p:spPr>
          <a:xfrm>
            <a:off x="147708" y="6277277"/>
            <a:ext cx="1192523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Q12. Le travail intérimaire dans les métiers du grand-âge constitue une option de plus en plus fréquente. Comment réagissez-vous à ce type de proposition 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5DCE74-2FD1-9EAE-908C-12B91E8D1D2E}"/>
              </a:ext>
            </a:extLst>
          </p:cNvPr>
          <p:cNvSpPr txBox="1"/>
          <p:nvPr/>
        </p:nvSpPr>
        <p:spPr>
          <a:xfrm>
            <a:off x="6458419" y="1973184"/>
            <a:ext cx="3993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400" b="1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Pour moi, l’intérim apporte davantage de liberté dans l’organisation de ma vie quitte à avoir moins de stabilité </a:t>
            </a:r>
            <a:endParaRPr lang="en-US" sz="1400" b="1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CA7CE1-4354-8B53-0091-EFED518D4517}"/>
              </a:ext>
            </a:extLst>
          </p:cNvPr>
          <p:cNvSpPr txBox="1"/>
          <p:nvPr/>
        </p:nvSpPr>
        <p:spPr>
          <a:xfrm>
            <a:off x="953810" y="4560953"/>
            <a:ext cx="4237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400" b="1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Pour le travail en équipe, l’intérim apporte de l’oxygène dans les équipes et permet de sortir des routines</a:t>
            </a:r>
            <a:endParaRPr lang="en-US" sz="1400" b="1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CB8A8C-4F54-ED48-F24F-6ECF67CCFD25}"/>
              </a:ext>
            </a:extLst>
          </p:cNvPr>
          <p:cNvSpPr txBox="1"/>
          <p:nvPr/>
        </p:nvSpPr>
        <p:spPr>
          <a:xfrm>
            <a:off x="7413390" y="4209591"/>
            <a:ext cx="42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400" b="1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Pour moi, le CDI apporte plus de sécurité quitte à avoir moins de flexibilité pour mon organisation</a:t>
            </a:r>
            <a:endParaRPr lang="en-US" sz="1400" b="1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DED726-14AC-7BAF-BE10-E50642BCF708}"/>
              </a:ext>
            </a:extLst>
          </p:cNvPr>
          <p:cNvSpPr txBox="1"/>
          <p:nvPr/>
        </p:nvSpPr>
        <p:spPr>
          <a:xfrm>
            <a:off x="1104147" y="2429968"/>
            <a:ext cx="3993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400" b="1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J’y suis défavorable car il fragilise les équipes en introduisant des personnels moins impliqués</a:t>
            </a:r>
            <a:endParaRPr lang="en-US" sz="1400" b="1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C6E4F6-01F2-1983-7ADF-0482F5C3381E}"/>
              </a:ext>
            </a:extLst>
          </p:cNvPr>
          <p:cNvSpPr txBox="1"/>
          <p:nvPr/>
        </p:nvSpPr>
        <p:spPr>
          <a:xfrm>
            <a:off x="9261949" y="1970981"/>
            <a:ext cx="29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u="sng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Base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 : Total (n=2000)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1FC906-6532-E3B1-C385-0A178E01621A}"/>
              </a:ext>
            </a:extLst>
          </p:cNvPr>
          <p:cNvGrpSpPr/>
          <p:nvPr/>
        </p:nvGrpSpPr>
        <p:grpSpPr>
          <a:xfrm>
            <a:off x="7636511" y="2797124"/>
            <a:ext cx="883792" cy="246221"/>
            <a:chOff x="7221589" y="1996612"/>
            <a:chExt cx="883792" cy="246221"/>
          </a:xfrm>
        </p:grpSpPr>
        <p:grpSp>
          <p:nvGrpSpPr>
            <p:cNvPr id="13" name="Groupe 277">
              <a:extLst>
                <a:ext uri="{FF2B5EF4-FFF2-40B4-BE49-F238E27FC236}">
                  <a16:creationId xmlns:a16="http://schemas.microsoft.com/office/drawing/2014/main" id="{7BF71BB8-A269-785E-141C-B7B9303F2DB2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21" name="Freeform 117">
                <a:extLst>
                  <a:ext uri="{FF2B5EF4-FFF2-40B4-BE49-F238E27FC236}">
                    <a16:creationId xmlns:a16="http://schemas.microsoft.com/office/drawing/2014/main" id="{3F708A61-5F4A-85F3-D1EC-5EDB1418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2" name="Freeform 118">
                <a:extLst>
                  <a:ext uri="{FF2B5EF4-FFF2-40B4-BE49-F238E27FC236}">
                    <a16:creationId xmlns:a16="http://schemas.microsoft.com/office/drawing/2014/main" id="{68F67751-213D-9BC4-38F0-B08761806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14" name="Groupe 278">
              <a:extLst>
                <a:ext uri="{FF2B5EF4-FFF2-40B4-BE49-F238E27FC236}">
                  <a16:creationId xmlns:a16="http://schemas.microsoft.com/office/drawing/2014/main" id="{E7DE8B1E-A368-2A01-1F1D-364802B24BD6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9" name="Freeform 119">
                <a:extLst>
                  <a:ext uri="{FF2B5EF4-FFF2-40B4-BE49-F238E27FC236}">
                    <a16:creationId xmlns:a16="http://schemas.microsoft.com/office/drawing/2014/main" id="{4B6F3CD7-6348-3CC2-38C7-2232A3C0E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20" name="Freeform 120">
                <a:extLst>
                  <a:ext uri="{FF2B5EF4-FFF2-40B4-BE49-F238E27FC236}">
                    <a16:creationId xmlns:a16="http://schemas.microsoft.com/office/drawing/2014/main" id="{5BD99092-B9DD-6687-82F7-E6D2052A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58FD95A-DA5E-6428-796D-1E75A742D654}"/>
                </a:ext>
              </a:extLst>
            </p:cNvPr>
            <p:cNvSpPr txBox="1"/>
            <p:nvPr/>
          </p:nvSpPr>
          <p:spPr bwMode="auto">
            <a:xfrm>
              <a:off x="7253778" y="1996612"/>
              <a:ext cx="83869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16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13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731A577B-2B13-99EE-85D0-79FF3B86A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730448"/>
              </p:ext>
            </p:extLst>
          </p:nvPr>
        </p:nvGraphicFramePr>
        <p:xfrm>
          <a:off x="8868484" y="2768740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8C2050AC-CE2D-2E67-5BD6-B2FE44E68F64}"/>
              </a:ext>
            </a:extLst>
          </p:cNvPr>
          <p:cNvSpPr txBox="1"/>
          <p:nvPr/>
        </p:nvSpPr>
        <p:spPr bwMode="auto">
          <a:xfrm>
            <a:off x="8749061" y="2840871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9A1AD1-A973-97B5-4F74-1B6C6D33DDC7}"/>
              </a:ext>
            </a:extLst>
          </p:cNvPr>
          <p:cNvSpPr txBox="1"/>
          <p:nvPr/>
        </p:nvSpPr>
        <p:spPr bwMode="auto">
          <a:xfrm>
            <a:off x="8741245" y="2994234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DA3230A-03BE-F9F5-3362-F9E6C6EBC548}"/>
              </a:ext>
            </a:extLst>
          </p:cNvPr>
          <p:cNvSpPr txBox="1"/>
          <p:nvPr/>
        </p:nvSpPr>
        <p:spPr bwMode="auto">
          <a:xfrm>
            <a:off x="8747656" y="3146693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AD2F9A7-ABF9-67AD-A901-03A57187F7F1}"/>
              </a:ext>
            </a:extLst>
          </p:cNvPr>
          <p:cNvSpPr txBox="1"/>
          <p:nvPr/>
        </p:nvSpPr>
        <p:spPr bwMode="auto">
          <a:xfrm>
            <a:off x="8734833" y="3303973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AA558B4-9D2E-95D9-2AA6-B6CFE726E94F}"/>
              </a:ext>
            </a:extLst>
          </p:cNvPr>
          <p:cNvSpPr txBox="1"/>
          <p:nvPr/>
        </p:nvSpPr>
        <p:spPr bwMode="auto">
          <a:xfrm>
            <a:off x="8736436" y="3445834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EBBB7AB-5396-F238-B9DB-153CDB3341A2}"/>
              </a:ext>
            </a:extLst>
          </p:cNvPr>
          <p:cNvSpPr txBox="1"/>
          <p:nvPr/>
        </p:nvSpPr>
        <p:spPr bwMode="auto">
          <a:xfrm>
            <a:off x="10004730" y="2855012"/>
            <a:ext cx="370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7690261-5096-A432-5CA3-8C374F23A310}"/>
              </a:ext>
            </a:extLst>
          </p:cNvPr>
          <p:cNvSpPr txBox="1"/>
          <p:nvPr/>
        </p:nvSpPr>
        <p:spPr bwMode="auto">
          <a:xfrm>
            <a:off x="9870020" y="3171309"/>
            <a:ext cx="3802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621BA0C-B043-8BEE-C7C2-75326E8A6DE1}"/>
              </a:ext>
            </a:extLst>
          </p:cNvPr>
          <p:cNvSpPr txBox="1"/>
          <p:nvPr/>
        </p:nvSpPr>
        <p:spPr bwMode="auto">
          <a:xfrm>
            <a:off x="9986798" y="3299370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78DFF99-3F34-BF89-5A96-7A3F900F3DCE}"/>
              </a:ext>
            </a:extLst>
          </p:cNvPr>
          <p:cNvSpPr txBox="1"/>
          <p:nvPr/>
        </p:nvSpPr>
        <p:spPr bwMode="auto">
          <a:xfrm>
            <a:off x="10011084" y="2986089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DF41E6-91EA-E5E6-0E00-F329FD3D3330}"/>
              </a:ext>
            </a:extLst>
          </p:cNvPr>
          <p:cNvSpPr/>
          <p:nvPr/>
        </p:nvSpPr>
        <p:spPr>
          <a:xfrm>
            <a:off x="7676219" y="3098482"/>
            <a:ext cx="889605" cy="17199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CSP+ : 12%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6D3948-B567-768E-B134-B6AEC385B1B4}"/>
              </a:ext>
            </a:extLst>
          </p:cNvPr>
          <p:cNvSpPr/>
          <p:nvPr/>
        </p:nvSpPr>
        <p:spPr>
          <a:xfrm>
            <a:off x="7669208" y="3304893"/>
            <a:ext cx="904352" cy="171995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CSP- : 14%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783940-6CBF-8CCC-9E95-5BFB28D6640B}"/>
              </a:ext>
            </a:extLst>
          </p:cNvPr>
          <p:cNvSpPr/>
          <p:nvPr/>
        </p:nvSpPr>
        <p:spPr>
          <a:xfrm>
            <a:off x="7660730" y="3519572"/>
            <a:ext cx="912025" cy="171995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Inactif : 16%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8F03708-F65D-785F-C871-00FA62C77C0B}"/>
              </a:ext>
            </a:extLst>
          </p:cNvPr>
          <p:cNvSpPr txBox="1"/>
          <p:nvPr/>
        </p:nvSpPr>
        <p:spPr bwMode="auto">
          <a:xfrm>
            <a:off x="7613713" y="3059871"/>
            <a:ext cx="23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FD6F4CB-6974-7829-4874-4DFCC8492C8E}"/>
              </a:ext>
            </a:extLst>
          </p:cNvPr>
          <p:cNvSpPr txBox="1"/>
          <p:nvPr/>
        </p:nvSpPr>
        <p:spPr bwMode="auto">
          <a:xfrm>
            <a:off x="7626964" y="3287947"/>
            <a:ext cx="2375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9834F87-1110-9784-057A-DAD82FF179C4}"/>
              </a:ext>
            </a:extLst>
          </p:cNvPr>
          <p:cNvSpPr txBox="1"/>
          <p:nvPr/>
        </p:nvSpPr>
        <p:spPr bwMode="auto">
          <a:xfrm>
            <a:off x="7626964" y="3506275"/>
            <a:ext cx="2279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1E80EE-EC0B-C460-7E3D-EA4CD0163019}"/>
              </a:ext>
            </a:extLst>
          </p:cNvPr>
          <p:cNvSpPr txBox="1"/>
          <p:nvPr/>
        </p:nvSpPr>
        <p:spPr bwMode="auto">
          <a:xfrm>
            <a:off x="8325143" y="3063588"/>
            <a:ext cx="2343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B90CDFD-AAE0-AB92-6486-DED50E98E698}"/>
              </a:ext>
            </a:extLst>
          </p:cNvPr>
          <p:cNvSpPr txBox="1"/>
          <p:nvPr/>
        </p:nvSpPr>
        <p:spPr bwMode="auto">
          <a:xfrm>
            <a:off x="8383881" y="3506966"/>
            <a:ext cx="2327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44DB3142-19F4-9C40-4F75-3683253094F0}"/>
              </a:ext>
            </a:extLst>
          </p:cNvPr>
          <p:cNvGrpSpPr/>
          <p:nvPr/>
        </p:nvGrpSpPr>
        <p:grpSpPr>
          <a:xfrm>
            <a:off x="7678247" y="4928502"/>
            <a:ext cx="883792" cy="246221"/>
            <a:chOff x="7221589" y="1996612"/>
            <a:chExt cx="883792" cy="246221"/>
          </a:xfrm>
        </p:grpSpPr>
        <p:grpSp>
          <p:nvGrpSpPr>
            <p:cNvPr id="46" name="Groupe 277">
              <a:extLst>
                <a:ext uri="{FF2B5EF4-FFF2-40B4-BE49-F238E27FC236}">
                  <a16:creationId xmlns:a16="http://schemas.microsoft.com/office/drawing/2014/main" id="{8DDC5990-64BE-CD31-BBEF-B7EDA57B4368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51" name="Freeform 117">
                <a:extLst>
                  <a:ext uri="{FF2B5EF4-FFF2-40B4-BE49-F238E27FC236}">
                    <a16:creationId xmlns:a16="http://schemas.microsoft.com/office/drawing/2014/main" id="{C4A5F6BA-EB65-E2EE-7467-89196D63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52" name="Freeform 118">
                <a:extLst>
                  <a:ext uri="{FF2B5EF4-FFF2-40B4-BE49-F238E27FC236}">
                    <a16:creationId xmlns:a16="http://schemas.microsoft.com/office/drawing/2014/main" id="{EFC07F5B-E3B0-93BD-32C1-BE2A87AD3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grpSp>
          <p:nvGrpSpPr>
            <p:cNvPr id="47" name="Groupe 278">
              <a:extLst>
                <a:ext uri="{FF2B5EF4-FFF2-40B4-BE49-F238E27FC236}">
                  <a16:creationId xmlns:a16="http://schemas.microsoft.com/office/drawing/2014/main" id="{2AE9CD1C-31D3-F195-627F-57E177FA832F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49" name="Freeform 119">
                <a:extLst>
                  <a:ext uri="{FF2B5EF4-FFF2-40B4-BE49-F238E27FC236}">
                    <a16:creationId xmlns:a16="http://schemas.microsoft.com/office/drawing/2014/main" id="{369024FA-78A1-EC57-CCDE-1BA051ED2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  <p:sp>
            <p:nvSpPr>
              <p:cNvPr id="50" name="Freeform 120">
                <a:extLst>
                  <a:ext uri="{FF2B5EF4-FFF2-40B4-BE49-F238E27FC236}">
                    <a16:creationId xmlns:a16="http://schemas.microsoft.com/office/drawing/2014/main" id="{F0F8ABC5-EF1F-D907-FA44-8E632BA6D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900" dirty="0"/>
              </a:p>
            </p:txBody>
          </p:sp>
        </p:grp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676F5EA-A851-BB54-00F5-014204399FE0}"/>
                </a:ext>
              </a:extLst>
            </p:cNvPr>
            <p:cNvSpPr txBox="1"/>
            <p:nvPr/>
          </p:nvSpPr>
          <p:spPr bwMode="auto">
            <a:xfrm>
              <a:off x="7253779" y="1996612"/>
              <a:ext cx="8386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32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</a:t>
              </a:r>
              <a:r>
                <a:rPr lang="fr-FR" sz="10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39</a:t>
              </a:r>
              <a:r>
                <a:rPr lang="fr-FR" sz="10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F8FE637-A79B-7226-E474-DF0EEF269FEB}"/>
              </a:ext>
            </a:extLst>
          </p:cNvPr>
          <p:cNvSpPr/>
          <p:nvPr/>
        </p:nvSpPr>
        <p:spPr>
          <a:xfrm>
            <a:off x="7717955" y="5229860"/>
            <a:ext cx="889605" cy="17199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CSP+ : 38%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DD64BC9-6C4A-ECDB-1F20-0743C2C34BFC}"/>
              </a:ext>
            </a:extLst>
          </p:cNvPr>
          <p:cNvSpPr/>
          <p:nvPr/>
        </p:nvSpPr>
        <p:spPr>
          <a:xfrm>
            <a:off x="7710944" y="5436271"/>
            <a:ext cx="904352" cy="171995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CSP- : 39%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37DF8A-1405-D6ED-DEE7-B4E434786489}"/>
              </a:ext>
            </a:extLst>
          </p:cNvPr>
          <p:cNvSpPr/>
          <p:nvPr/>
        </p:nvSpPr>
        <p:spPr>
          <a:xfrm>
            <a:off x="7702466" y="5650950"/>
            <a:ext cx="912025" cy="171995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Inactif : 29%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71333A1-984D-BF44-D7A0-4F8DFB387C10}"/>
              </a:ext>
            </a:extLst>
          </p:cNvPr>
          <p:cNvSpPr txBox="1"/>
          <p:nvPr/>
        </p:nvSpPr>
        <p:spPr bwMode="auto">
          <a:xfrm>
            <a:off x="7655449" y="5191249"/>
            <a:ext cx="23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75E667E-B342-7223-A36B-F781A629C895}"/>
              </a:ext>
            </a:extLst>
          </p:cNvPr>
          <p:cNvSpPr txBox="1"/>
          <p:nvPr/>
        </p:nvSpPr>
        <p:spPr bwMode="auto">
          <a:xfrm>
            <a:off x="7668700" y="5419325"/>
            <a:ext cx="2375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C7F9E5E-5BCB-D23C-EE64-C1C80AEAF363}"/>
              </a:ext>
            </a:extLst>
          </p:cNvPr>
          <p:cNvSpPr txBox="1"/>
          <p:nvPr/>
        </p:nvSpPr>
        <p:spPr bwMode="auto">
          <a:xfrm>
            <a:off x="7668700" y="5637653"/>
            <a:ext cx="2279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A27A1E6-3CFA-0A8D-50D9-DF44C2F3B257}"/>
              </a:ext>
            </a:extLst>
          </p:cNvPr>
          <p:cNvSpPr txBox="1"/>
          <p:nvPr/>
        </p:nvSpPr>
        <p:spPr bwMode="auto">
          <a:xfrm>
            <a:off x="8366879" y="5194966"/>
            <a:ext cx="2343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DE8255B-666E-ACCF-ACC3-9C8479BC3FCC}"/>
              </a:ext>
            </a:extLst>
          </p:cNvPr>
          <p:cNvSpPr txBox="1"/>
          <p:nvPr/>
        </p:nvSpPr>
        <p:spPr bwMode="auto">
          <a:xfrm>
            <a:off x="8392755" y="5619490"/>
            <a:ext cx="298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D9E15B2-F678-6EE0-FE03-87AE21DB2344}"/>
              </a:ext>
            </a:extLst>
          </p:cNvPr>
          <p:cNvSpPr/>
          <p:nvPr/>
        </p:nvSpPr>
        <p:spPr>
          <a:xfrm>
            <a:off x="1886688" y="5403110"/>
            <a:ext cx="889605" cy="17199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CSP+ : 16%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C069344-81EE-D28D-26ED-65146BBD05DD}"/>
              </a:ext>
            </a:extLst>
          </p:cNvPr>
          <p:cNvSpPr/>
          <p:nvPr/>
        </p:nvSpPr>
        <p:spPr>
          <a:xfrm>
            <a:off x="1879677" y="5609521"/>
            <a:ext cx="904352" cy="171995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CSP- : 19%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F6BF05E-64FE-28A6-934A-B87E0A5767D2}"/>
              </a:ext>
            </a:extLst>
          </p:cNvPr>
          <p:cNvSpPr/>
          <p:nvPr/>
        </p:nvSpPr>
        <p:spPr>
          <a:xfrm>
            <a:off x="1871199" y="5824200"/>
            <a:ext cx="912025" cy="171995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Inactif : 23% 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CD71AE7-A13E-BD52-9A04-1516363DA67B}"/>
              </a:ext>
            </a:extLst>
          </p:cNvPr>
          <p:cNvSpPr txBox="1"/>
          <p:nvPr/>
        </p:nvSpPr>
        <p:spPr bwMode="auto">
          <a:xfrm>
            <a:off x="1824182" y="5364499"/>
            <a:ext cx="23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64D775D-A432-9AC5-3AF4-7E645E659BAE}"/>
              </a:ext>
            </a:extLst>
          </p:cNvPr>
          <p:cNvSpPr txBox="1"/>
          <p:nvPr/>
        </p:nvSpPr>
        <p:spPr bwMode="auto">
          <a:xfrm>
            <a:off x="1837433" y="5592575"/>
            <a:ext cx="2375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8B17ABC-36E0-7202-4062-B38A260B77CE}"/>
              </a:ext>
            </a:extLst>
          </p:cNvPr>
          <p:cNvSpPr txBox="1"/>
          <p:nvPr/>
        </p:nvSpPr>
        <p:spPr bwMode="auto">
          <a:xfrm>
            <a:off x="1837433" y="5810903"/>
            <a:ext cx="2279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5D69BB3-6D35-CB69-A69C-0E879A028CAD}"/>
              </a:ext>
            </a:extLst>
          </p:cNvPr>
          <p:cNvSpPr/>
          <p:nvPr/>
        </p:nvSpPr>
        <p:spPr>
          <a:xfrm>
            <a:off x="2137505" y="3489404"/>
            <a:ext cx="889605" cy="17199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CSP+ : 33%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1B7B425-7947-3405-E3DD-F13851D7911A}"/>
              </a:ext>
            </a:extLst>
          </p:cNvPr>
          <p:cNvSpPr/>
          <p:nvPr/>
        </p:nvSpPr>
        <p:spPr>
          <a:xfrm>
            <a:off x="2130494" y="3695815"/>
            <a:ext cx="904352" cy="171995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CSP- : 28%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5F7A763-D101-3F99-D38E-524C403E28B6}"/>
              </a:ext>
            </a:extLst>
          </p:cNvPr>
          <p:cNvSpPr/>
          <p:nvPr/>
        </p:nvSpPr>
        <p:spPr>
          <a:xfrm>
            <a:off x="2122016" y="3910494"/>
            <a:ext cx="912025" cy="171995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2"/>
                </a:solidFill>
              </a:rPr>
              <a:t>Inactif : 32% 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1CC5E00-AD93-60F5-485B-CA75E309F098}"/>
              </a:ext>
            </a:extLst>
          </p:cNvPr>
          <p:cNvSpPr txBox="1"/>
          <p:nvPr/>
        </p:nvSpPr>
        <p:spPr bwMode="auto">
          <a:xfrm>
            <a:off x="2074999" y="3450793"/>
            <a:ext cx="23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0E35EA46-ABA4-D0BE-9DC4-C322BB9B2865}"/>
              </a:ext>
            </a:extLst>
          </p:cNvPr>
          <p:cNvSpPr txBox="1"/>
          <p:nvPr/>
        </p:nvSpPr>
        <p:spPr bwMode="auto">
          <a:xfrm>
            <a:off x="2088250" y="3678869"/>
            <a:ext cx="2375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802A1FF-0997-B9E6-27DA-D49EFF75006B}"/>
              </a:ext>
            </a:extLst>
          </p:cNvPr>
          <p:cNvSpPr txBox="1"/>
          <p:nvPr/>
        </p:nvSpPr>
        <p:spPr bwMode="auto">
          <a:xfrm>
            <a:off x="2088250" y="3897197"/>
            <a:ext cx="2279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8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5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9EB6141-F9DC-6FA7-D569-ABE8E21FC0E9}"/>
              </a:ext>
            </a:extLst>
          </p:cNvPr>
          <p:cNvSpPr txBox="1"/>
          <p:nvPr/>
        </p:nvSpPr>
        <p:spPr bwMode="auto">
          <a:xfrm>
            <a:off x="2819593" y="3476481"/>
            <a:ext cx="24397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44CF6800-12F3-B122-22C3-6AFCEB4C8907}"/>
              </a:ext>
            </a:extLst>
          </p:cNvPr>
          <p:cNvSpPr txBox="1"/>
          <p:nvPr/>
        </p:nvSpPr>
        <p:spPr bwMode="auto">
          <a:xfrm>
            <a:off x="2833517" y="3671175"/>
            <a:ext cx="2391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019C5BD2-5AFA-2B0A-F137-5416F20AA424}"/>
              </a:ext>
            </a:extLst>
          </p:cNvPr>
          <p:cNvSpPr txBox="1"/>
          <p:nvPr/>
        </p:nvSpPr>
        <p:spPr bwMode="auto">
          <a:xfrm>
            <a:off x="8358590" y="5391893"/>
            <a:ext cx="2343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26B0402A-9AEE-BAB9-02CB-9C2EE89C4366}"/>
              </a:ext>
            </a:extLst>
          </p:cNvPr>
          <p:cNvSpPr txBox="1"/>
          <p:nvPr/>
        </p:nvSpPr>
        <p:spPr bwMode="auto">
          <a:xfrm>
            <a:off x="2585234" y="5386199"/>
            <a:ext cx="2343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1078559B-DB67-8CDF-10EA-D1DE8EAACE0B}"/>
              </a:ext>
            </a:extLst>
          </p:cNvPr>
          <p:cNvSpPr txBox="1"/>
          <p:nvPr/>
        </p:nvSpPr>
        <p:spPr bwMode="auto">
          <a:xfrm>
            <a:off x="2534319" y="5810723"/>
            <a:ext cx="2984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66388CBD-2F6A-0548-DDF9-1C8289B8963E}"/>
              </a:ext>
            </a:extLst>
          </p:cNvPr>
          <p:cNvSpPr txBox="1"/>
          <p:nvPr/>
        </p:nvSpPr>
        <p:spPr bwMode="auto">
          <a:xfrm>
            <a:off x="2585234" y="5583126"/>
            <a:ext cx="2343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9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9783988A-AFF0-A820-B295-2B475BF72CFB}"/>
              </a:ext>
            </a:extLst>
          </p:cNvPr>
          <p:cNvSpPr txBox="1"/>
          <p:nvPr/>
        </p:nvSpPr>
        <p:spPr bwMode="auto">
          <a:xfrm>
            <a:off x="9994534" y="3449681"/>
            <a:ext cx="300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14" name="Graphique 113">
            <a:extLst>
              <a:ext uri="{FF2B5EF4-FFF2-40B4-BE49-F238E27FC236}">
                <a16:creationId xmlns:a16="http://schemas.microsoft.com/office/drawing/2014/main" id="{1E56847C-EC51-E933-36F6-E5FAF1661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833225"/>
              </p:ext>
            </p:extLst>
          </p:nvPr>
        </p:nvGraphicFramePr>
        <p:xfrm>
          <a:off x="8810700" y="4918268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5" name="ZoneTexte 114">
            <a:extLst>
              <a:ext uri="{FF2B5EF4-FFF2-40B4-BE49-F238E27FC236}">
                <a16:creationId xmlns:a16="http://schemas.microsoft.com/office/drawing/2014/main" id="{29C85203-7083-8329-7281-B2787FFEBEAC}"/>
              </a:ext>
            </a:extLst>
          </p:cNvPr>
          <p:cNvSpPr txBox="1"/>
          <p:nvPr/>
        </p:nvSpPr>
        <p:spPr bwMode="auto">
          <a:xfrm>
            <a:off x="8691277" y="4990399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1C32F23B-0857-F316-A20D-EC1B6EFEA958}"/>
              </a:ext>
            </a:extLst>
          </p:cNvPr>
          <p:cNvSpPr txBox="1"/>
          <p:nvPr/>
        </p:nvSpPr>
        <p:spPr bwMode="auto">
          <a:xfrm>
            <a:off x="8683461" y="5143762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B61DEABC-AC47-FA02-97A6-A78723297C68}"/>
              </a:ext>
            </a:extLst>
          </p:cNvPr>
          <p:cNvSpPr txBox="1"/>
          <p:nvPr/>
        </p:nvSpPr>
        <p:spPr bwMode="auto">
          <a:xfrm>
            <a:off x="8689872" y="5296221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D4479949-CDA4-9D31-9743-3960B237B2DF}"/>
              </a:ext>
            </a:extLst>
          </p:cNvPr>
          <p:cNvSpPr txBox="1"/>
          <p:nvPr/>
        </p:nvSpPr>
        <p:spPr bwMode="auto">
          <a:xfrm>
            <a:off x="8677049" y="5453501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E356F76-E5BD-468D-37CB-52F8B2E70E94}"/>
              </a:ext>
            </a:extLst>
          </p:cNvPr>
          <p:cNvSpPr txBox="1"/>
          <p:nvPr/>
        </p:nvSpPr>
        <p:spPr bwMode="auto">
          <a:xfrm>
            <a:off x="8678652" y="5595362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FB78A65E-7B94-5838-6B22-16C8418E0CC4}"/>
              </a:ext>
            </a:extLst>
          </p:cNvPr>
          <p:cNvSpPr txBox="1"/>
          <p:nvPr/>
        </p:nvSpPr>
        <p:spPr bwMode="auto">
          <a:xfrm>
            <a:off x="10174810" y="5004540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58207F1-331E-8060-0CA1-F88E600FA123}"/>
              </a:ext>
            </a:extLst>
          </p:cNvPr>
          <p:cNvSpPr txBox="1"/>
          <p:nvPr/>
        </p:nvSpPr>
        <p:spPr bwMode="auto">
          <a:xfrm>
            <a:off x="10145956" y="5320837"/>
            <a:ext cx="31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F78DB3F6-73AF-9804-EAA2-70D3625970B6}"/>
              </a:ext>
            </a:extLst>
          </p:cNvPr>
          <p:cNvSpPr txBox="1"/>
          <p:nvPr/>
        </p:nvSpPr>
        <p:spPr bwMode="auto">
          <a:xfrm>
            <a:off x="10112293" y="5448898"/>
            <a:ext cx="3032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3C8336D4-3215-FFFA-A160-BE7DA493E890}"/>
              </a:ext>
            </a:extLst>
          </p:cNvPr>
          <p:cNvSpPr txBox="1"/>
          <p:nvPr/>
        </p:nvSpPr>
        <p:spPr bwMode="auto">
          <a:xfrm>
            <a:off x="10109087" y="5135617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3E747D6F-EDF4-0150-E19A-69C19CDC1102}"/>
              </a:ext>
            </a:extLst>
          </p:cNvPr>
          <p:cNvSpPr txBox="1"/>
          <p:nvPr/>
        </p:nvSpPr>
        <p:spPr bwMode="auto">
          <a:xfrm>
            <a:off x="10046570" y="5599209"/>
            <a:ext cx="4347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25" name="Graphique 124">
            <a:extLst>
              <a:ext uri="{FF2B5EF4-FFF2-40B4-BE49-F238E27FC236}">
                <a16:creationId xmlns:a16="http://schemas.microsoft.com/office/drawing/2014/main" id="{BFBE8D26-E3DD-7C7D-8C99-507E8D12F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678070"/>
              </p:ext>
            </p:extLst>
          </p:nvPr>
        </p:nvGraphicFramePr>
        <p:xfrm>
          <a:off x="3052554" y="5203555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6" name="ZoneTexte 125">
            <a:extLst>
              <a:ext uri="{FF2B5EF4-FFF2-40B4-BE49-F238E27FC236}">
                <a16:creationId xmlns:a16="http://schemas.microsoft.com/office/drawing/2014/main" id="{EC2A4F34-D6C7-706D-A839-24162CDEBE7E}"/>
              </a:ext>
            </a:extLst>
          </p:cNvPr>
          <p:cNvSpPr txBox="1"/>
          <p:nvPr/>
        </p:nvSpPr>
        <p:spPr bwMode="auto">
          <a:xfrm>
            <a:off x="2933131" y="5275686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D05FC952-6C49-288A-006A-7EBEC824BC74}"/>
              </a:ext>
            </a:extLst>
          </p:cNvPr>
          <p:cNvSpPr txBox="1"/>
          <p:nvPr/>
        </p:nvSpPr>
        <p:spPr bwMode="auto">
          <a:xfrm>
            <a:off x="2925315" y="5429049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9E4E522-B30D-BFC7-F97B-CC6BB9A20870}"/>
              </a:ext>
            </a:extLst>
          </p:cNvPr>
          <p:cNvSpPr txBox="1"/>
          <p:nvPr/>
        </p:nvSpPr>
        <p:spPr bwMode="auto">
          <a:xfrm>
            <a:off x="2931726" y="5581508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3C2779F7-69D0-0CC8-8BE7-0A0E0159776F}"/>
              </a:ext>
            </a:extLst>
          </p:cNvPr>
          <p:cNvSpPr txBox="1"/>
          <p:nvPr/>
        </p:nvSpPr>
        <p:spPr bwMode="auto">
          <a:xfrm>
            <a:off x="2918903" y="5738788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A8290CF5-8795-5783-125C-1C1D32DC4489}"/>
              </a:ext>
            </a:extLst>
          </p:cNvPr>
          <p:cNvSpPr txBox="1"/>
          <p:nvPr/>
        </p:nvSpPr>
        <p:spPr bwMode="auto">
          <a:xfrm>
            <a:off x="2920506" y="5880649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E9A47D73-9A7E-701C-7EF0-6CD95E0E7A95}"/>
              </a:ext>
            </a:extLst>
          </p:cNvPr>
          <p:cNvSpPr txBox="1"/>
          <p:nvPr/>
        </p:nvSpPr>
        <p:spPr bwMode="auto">
          <a:xfrm>
            <a:off x="4286555" y="5289827"/>
            <a:ext cx="37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B23B140D-5190-70EC-08F8-08122672F5EF}"/>
              </a:ext>
            </a:extLst>
          </p:cNvPr>
          <p:cNvSpPr txBox="1"/>
          <p:nvPr/>
        </p:nvSpPr>
        <p:spPr bwMode="auto">
          <a:xfrm>
            <a:off x="4286555" y="5606124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5243535-04F3-5B3C-C383-B7F73100C38A}"/>
              </a:ext>
            </a:extLst>
          </p:cNvPr>
          <p:cNvSpPr txBox="1"/>
          <p:nvPr/>
        </p:nvSpPr>
        <p:spPr bwMode="auto">
          <a:xfrm>
            <a:off x="4286555" y="5734185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D7B5765C-FB23-6D61-D479-84E4154D7F2A}"/>
              </a:ext>
            </a:extLst>
          </p:cNvPr>
          <p:cNvSpPr txBox="1"/>
          <p:nvPr/>
        </p:nvSpPr>
        <p:spPr bwMode="auto">
          <a:xfrm>
            <a:off x="4286555" y="5420904"/>
            <a:ext cx="245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5080296-7A11-6163-0D3B-2920B0DC3742}"/>
              </a:ext>
            </a:extLst>
          </p:cNvPr>
          <p:cNvSpPr txBox="1"/>
          <p:nvPr/>
        </p:nvSpPr>
        <p:spPr bwMode="auto">
          <a:xfrm>
            <a:off x="4286555" y="5884496"/>
            <a:ext cx="239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aphicFrame>
        <p:nvGraphicFramePr>
          <p:cNvPr id="136" name="Graphique 135">
            <a:extLst>
              <a:ext uri="{FF2B5EF4-FFF2-40B4-BE49-F238E27FC236}">
                <a16:creationId xmlns:a16="http://schemas.microsoft.com/office/drawing/2014/main" id="{8D3DB6F9-A880-B1A9-63CA-BCCFA3F29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50501"/>
              </p:ext>
            </p:extLst>
          </p:nvPr>
        </p:nvGraphicFramePr>
        <p:xfrm>
          <a:off x="3154126" y="3287914"/>
          <a:ext cx="2700204" cy="10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7" name="ZoneTexte 136">
            <a:extLst>
              <a:ext uri="{FF2B5EF4-FFF2-40B4-BE49-F238E27FC236}">
                <a16:creationId xmlns:a16="http://schemas.microsoft.com/office/drawing/2014/main" id="{A5112F3F-D0A9-CE08-2E7A-93BA4739EC04}"/>
              </a:ext>
            </a:extLst>
          </p:cNvPr>
          <p:cNvSpPr txBox="1"/>
          <p:nvPr/>
        </p:nvSpPr>
        <p:spPr bwMode="auto">
          <a:xfrm>
            <a:off x="3034703" y="3360045"/>
            <a:ext cx="2487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50567860-77DA-2857-B899-7D85A40F8AF9}"/>
              </a:ext>
            </a:extLst>
          </p:cNvPr>
          <p:cNvSpPr txBox="1"/>
          <p:nvPr/>
        </p:nvSpPr>
        <p:spPr bwMode="auto">
          <a:xfrm>
            <a:off x="3026887" y="3513408"/>
            <a:ext cx="2551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3E7F650E-F6C0-B2FF-1F31-86E08E5C3502}"/>
              </a:ext>
            </a:extLst>
          </p:cNvPr>
          <p:cNvSpPr txBox="1"/>
          <p:nvPr/>
        </p:nvSpPr>
        <p:spPr bwMode="auto">
          <a:xfrm>
            <a:off x="3033298" y="3665867"/>
            <a:ext cx="2423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dirty="0">
                <a:solidFill>
                  <a:schemeClr val="accent2"/>
                </a:solidFill>
                <a:latin typeface="Calibri Light" panose="020F0302020204030204" pitchFamily="34" charset="0"/>
              </a:rPr>
              <a:t>c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917502D9-1119-5BAC-63F9-1CBAF2EF7506}"/>
              </a:ext>
            </a:extLst>
          </p:cNvPr>
          <p:cNvSpPr txBox="1"/>
          <p:nvPr/>
        </p:nvSpPr>
        <p:spPr bwMode="auto">
          <a:xfrm>
            <a:off x="3020475" y="3823147"/>
            <a:ext cx="2551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111BAC0B-DA7D-C668-4377-5493B35065EC}"/>
              </a:ext>
            </a:extLst>
          </p:cNvPr>
          <p:cNvSpPr txBox="1"/>
          <p:nvPr/>
        </p:nvSpPr>
        <p:spPr bwMode="auto">
          <a:xfrm>
            <a:off x="3022078" y="3965008"/>
            <a:ext cx="251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4A7677C1-B9ED-DDAE-7C45-3B1D3AB28EA1}"/>
              </a:ext>
            </a:extLst>
          </p:cNvPr>
          <p:cNvSpPr txBox="1"/>
          <p:nvPr/>
        </p:nvSpPr>
        <p:spPr bwMode="auto">
          <a:xfrm>
            <a:off x="4329389" y="3383613"/>
            <a:ext cx="4379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bcde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748E6EE2-A6B2-A130-C5DC-0302FE4A8F68}"/>
              </a:ext>
            </a:extLst>
          </p:cNvPr>
          <p:cNvSpPr txBox="1"/>
          <p:nvPr/>
        </p:nvSpPr>
        <p:spPr bwMode="auto">
          <a:xfrm>
            <a:off x="4406142" y="3681056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41F3E2AB-EC36-5C55-D6D6-A89FA592E0DE}"/>
              </a:ext>
            </a:extLst>
          </p:cNvPr>
          <p:cNvSpPr txBox="1"/>
          <p:nvPr/>
        </p:nvSpPr>
        <p:spPr bwMode="auto">
          <a:xfrm>
            <a:off x="4452513" y="3818544"/>
            <a:ext cx="309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E6E4AC8F-7400-E2FF-44F0-0A689C7B87B9}"/>
              </a:ext>
            </a:extLst>
          </p:cNvPr>
          <p:cNvSpPr txBox="1"/>
          <p:nvPr/>
        </p:nvSpPr>
        <p:spPr bwMode="auto">
          <a:xfrm>
            <a:off x="4394805" y="3505263"/>
            <a:ext cx="3642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ace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A0EE6326-1AA4-B4F2-CF1B-6FF42EF58598}"/>
              </a:ext>
            </a:extLst>
          </p:cNvPr>
          <p:cNvSpPr txBox="1"/>
          <p:nvPr/>
        </p:nvSpPr>
        <p:spPr bwMode="auto">
          <a:xfrm>
            <a:off x="4417247" y="3968855"/>
            <a:ext cx="3802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r-FR" sz="1000" b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abd</a:t>
            </a:r>
            <a:endParaRPr lang="fr-FR" sz="7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85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F9D3C76A-89CE-4F8B-8097-D202A07529C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31079" y="3191603"/>
            <a:ext cx="2747064" cy="5386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91431" tIns="45716" rIns="91431" bIns="45716" anchor="b">
            <a:spAutoFit/>
          </a:bodyPr>
          <a:lstStyle>
            <a:lvl1pPr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fr-FR" sz="1100" dirty="0">
                <a:solidFill>
                  <a:srgbClr val="606060"/>
                </a:solidFill>
                <a:latin typeface="Calibri Light" panose="020F0302020204030204" pitchFamily="34" charset="0"/>
                <a:cs typeface="Arial" charset="0"/>
              </a:rPr>
              <a:t>Luc BARTHÉLÉMY- </a:t>
            </a:r>
            <a:r>
              <a:rPr lang="fr-FR" sz="900" dirty="0">
                <a:solidFill>
                  <a:srgbClr val="606060"/>
                </a:solidFill>
                <a:latin typeface="Calibri Light" panose="020F0302020204030204" pitchFamily="34" charset="0"/>
                <a:cs typeface="Arial" charset="0"/>
              </a:rPr>
              <a:t>Directeur STETHOS France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sz="1100" dirty="0">
                <a:solidFill>
                  <a:srgbClr val="606060"/>
                </a:solidFill>
                <a:latin typeface="Calibri Light" panose="020F0302020204030204" pitchFamily="34" charset="0"/>
                <a:cs typeface="Arial" charset="0"/>
              </a:rPr>
              <a:t>Bertrand DE BUHREN </a:t>
            </a:r>
            <a:r>
              <a:rPr lang="fr-FR" sz="900" dirty="0">
                <a:solidFill>
                  <a:srgbClr val="606060"/>
                </a:solidFill>
                <a:latin typeface="Calibri Light" panose="020F0302020204030204" pitchFamily="34" charset="0"/>
                <a:cs typeface="Arial" charset="0"/>
              </a:rPr>
              <a:t>– Chef de Projet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sz="700" i="1" dirty="0">
                <a:solidFill>
                  <a:srgbClr val="606060"/>
                </a:solidFill>
                <a:latin typeface="Calibri Light" panose="020F0302020204030204" pitchFamily="34" charset="0"/>
                <a:cs typeface="Arial" charset="0"/>
              </a:rPr>
              <a:t>eb</a:t>
            </a:r>
          </a:p>
        </p:txBody>
      </p:sp>
      <p:sp>
        <p:nvSpPr>
          <p:cNvPr id="2" name="Google Shape;797;p63">
            <a:extLst>
              <a:ext uri="{FF2B5EF4-FFF2-40B4-BE49-F238E27FC236}">
                <a16:creationId xmlns:a16="http://schemas.microsoft.com/office/drawing/2014/main" id="{C53AA1DC-8C6C-4B3E-BB4A-3795BDE653BD}"/>
              </a:ext>
            </a:extLst>
          </p:cNvPr>
          <p:cNvSpPr/>
          <p:nvPr/>
        </p:nvSpPr>
        <p:spPr>
          <a:xfrm>
            <a:off x="6248400" y="1775225"/>
            <a:ext cx="2693100" cy="557100"/>
          </a:xfrm>
          <a:prstGeom prst="rect">
            <a:avLst/>
          </a:prstGeom>
          <a:solidFill>
            <a:srgbClr val="00488C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98;p63">
            <a:extLst>
              <a:ext uri="{FF2B5EF4-FFF2-40B4-BE49-F238E27FC236}">
                <a16:creationId xmlns:a16="http://schemas.microsoft.com/office/drawing/2014/main" id="{000B457F-8138-492E-B178-4B370D57F22D}"/>
              </a:ext>
            </a:extLst>
          </p:cNvPr>
          <p:cNvSpPr txBox="1">
            <a:spLocks/>
          </p:cNvSpPr>
          <p:nvPr/>
        </p:nvSpPr>
        <p:spPr>
          <a:xfrm>
            <a:off x="6096000" y="1354375"/>
            <a:ext cx="3852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MERCI!</a:t>
            </a:r>
            <a:r>
              <a:rPr lang="en-GB" dirty="0">
                <a:solidFill>
                  <a:srgbClr val="606060"/>
                </a:solidFill>
              </a:rPr>
              <a:t> </a:t>
            </a:r>
          </a:p>
        </p:txBody>
      </p:sp>
      <p:cxnSp>
        <p:nvCxnSpPr>
          <p:cNvPr id="4" name="Google Shape;801;p63">
            <a:extLst>
              <a:ext uri="{FF2B5EF4-FFF2-40B4-BE49-F238E27FC236}">
                <a16:creationId xmlns:a16="http://schemas.microsoft.com/office/drawing/2014/main" id="{3438598C-0368-48FE-831B-5452F35CFBE3}"/>
              </a:ext>
            </a:extLst>
          </p:cNvPr>
          <p:cNvCxnSpPr/>
          <p:nvPr/>
        </p:nvCxnSpPr>
        <p:spPr>
          <a:xfrm>
            <a:off x="6248400" y="2438970"/>
            <a:ext cx="6645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 Box 13">
            <a:extLst>
              <a:ext uri="{FF2B5EF4-FFF2-40B4-BE49-F238E27FC236}">
                <a16:creationId xmlns:a16="http://schemas.microsoft.com/office/drawing/2014/main" id="{C070876E-6F6C-4393-9D10-4BAB8F7669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31078" y="3749912"/>
            <a:ext cx="1691862" cy="50782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tabLst>
                <a:tab pos="180975" algn="l"/>
                <a:tab pos="895350" algn="l"/>
              </a:tabLst>
            </a:pPr>
            <a:r>
              <a:rPr lang="en-GB" sz="900" dirty="0">
                <a:solidFill>
                  <a:srgbClr val="606060"/>
                </a:solidFill>
                <a:latin typeface="Calibri Light" panose="020F0302020204030204" pitchFamily="34" charset="0"/>
                <a:cs typeface="Times New Roman" pitchFamily="18" charset="0"/>
              </a:rPr>
              <a:t>1 Place du Marivel</a:t>
            </a:r>
            <a:br>
              <a:rPr lang="en-GB" sz="900" dirty="0">
                <a:solidFill>
                  <a:srgbClr val="606060"/>
                </a:solidFill>
                <a:latin typeface="Calibri Light" panose="020F0302020204030204" pitchFamily="34" charset="0"/>
                <a:cs typeface="Times New Roman" pitchFamily="18" charset="0"/>
              </a:rPr>
            </a:br>
            <a:r>
              <a:rPr lang="en-GB" sz="900" dirty="0">
                <a:solidFill>
                  <a:srgbClr val="606060"/>
                </a:solidFill>
                <a:latin typeface="Calibri Light" panose="020F0302020204030204" pitchFamily="34" charset="0"/>
                <a:cs typeface="Times New Roman" pitchFamily="18" charset="0"/>
              </a:rPr>
              <a:t>92310 Sèvres - FRANCE</a:t>
            </a:r>
          </a:p>
          <a:p>
            <a:pPr>
              <a:tabLst>
                <a:tab pos="180975" algn="l"/>
                <a:tab pos="895350" algn="l"/>
              </a:tabLst>
            </a:pPr>
            <a:r>
              <a:rPr lang="en-GB" sz="900" dirty="0">
                <a:solidFill>
                  <a:srgbClr val="606060"/>
                </a:solidFill>
                <a:latin typeface="Calibri Light" panose="020F0302020204030204" pitchFamily="34" charset="0"/>
                <a:cs typeface="Times New Roman" pitchFamily="18" charset="0"/>
              </a:rPr>
              <a:t>01 55 64 04 80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D5E7358-6165-4621-AE88-A322CFF62BD0}"/>
              </a:ext>
            </a:extLst>
          </p:cNvPr>
          <p:cNvCxnSpPr/>
          <p:nvPr/>
        </p:nvCxnSpPr>
        <p:spPr>
          <a:xfrm>
            <a:off x="6191234" y="3730203"/>
            <a:ext cx="2628000" cy="0"/>
          </a:xfrm>
          <a:prstGeom prst="line">
            <a:avLst/>
          </a:prstGeom>
          <a:ln w="6350">
            <a:solidFill>
              <a:srgbClr val="2A2A2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5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oneTexte 56">
            <a:extLst>
              <a:ext uri="{FF2B5EF4-FFF2-40B4-BE49-F238E27FC236}">
                <a16:creationId xmlns:a16="http://schemas.microsoft.com/office/drawing/2014/main" id="{15210FEE-2091-4E69-A2D2-79B95E8EA1A1}"/>
              </a:ext>
            </a:extLst>
          </p:cNvPr>
          <p:cNvSpPr txBox="1"/>
          <p:nvPr/>
        </p:nvSpPr>
        <p:spPr>
          <a:xfrm>
            <a:off x="1410240" y="1032829"/>
            <a:ext cx="958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5713" indent="-1255713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600" b="1" spc="300" dirty="0">
                <a:solidFill>
                  <a:srgbClr val="00488C"/>
                </a:solidFill>
                <a:latin typeface="Tenorite" panose="00000500000000000000" pitchFamily="2" charset="0"/>
                <a:sym typeface="Wingdings" pitchFamily="2" charset="2"/>
              </a:rPr>
              <a:t>ETAPE 1 : Collecte et remontée des situations et perception dans le cadre de l’accompagnement du grand âge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AEAAD8-3BAA-4253-AA4A-3614483B018C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449406-8F40-4B26-88B0-412884FEC2D6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6B7010-3FB1-4172-8DC5-3F291390A8E4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083E0B-E883-4A6F-83BA-D7CA9C6BFD17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23AE27B-2C12-4FCE-8E3C-76B3FA663DE5}"/>
              </a:ext>
            </a:extLst>
          </p:cNvPr>
          <p:cNvSpPr txBox="1"/>
          <p:nvPr/>
        </p:nvSpPr>
        <p:spPr>
          <a:xfrm>
            <a:off x="6575500" y="182373"/>
            <a:ext cx="517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MÉTHODOLOGIE EN SYNTHÈSE 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8C02DA21-93A6-4808-992F-C39781DF66DF}"/>
              </a:ext>
            </a:extLst>
          </p:cNvPr>
          <p:cNvCxnSpPr>
            <a:cxnSpLocks/>
          </p:cNvCxnSpPr>
          <p:nvPr/>
        </p:nvCxnSpPr>
        <p:spPr>
          <a:xfrm flipV="1">
            <a:off x="6671289" y="539802"/>
            <a:ext cx="5005415" cy="0"/>
          </a:xfrm>
          <a:prstGeom prst="line">
            <a:avLst/>
          </a:prstGeom>
          <a:ln w="19050">
            <a:solidFill>
              <a:srgbClr val="989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phique 97" descr="Flèche : courbe légère avec un remplissage uni">
            <a:extLst>
              <a:ext uri="{FF2B5EF4-FFF2-40B4-BE49-F238E27FC236}">
                <a16:creationId xmlns:a16="http://schemas.microsoft.com/office/drawing/2014/main" id="{97E8764E-0C6C-4886-BFF0-3AB75107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318" y="897776"/>
            <a:ext cx="624548" cy="624548"/>
          </a:xfrm>
          <a:prstGeom prst="rect">
            <a:avLst/>
          </a:prstGeom>
        </p:spPr>
      </p:pic>
      <p:sp>
        <p:nvSpPr>
          <p:cNvPr id="64" name="Parallélogramme 63">
            <a:extLst>
              <a:ext uri="{FF2B5EF4-FFF2-40B4-BE49-F238E27FC236}">
                <a16:creationId xmlns:a16="http://schemas.microsoft.com/office/drawing/2014/main" id="{8E621712-2F30-4DAF-85E8-8BFC734C2657}"/>
              </a:ext>
            </a:extLst>
          </p:cNvPr>
          <p:cNvSpPr/>
          <p:nvPr/>
        </p:nvSpPr>
        <p:spPr>
          <a:xfrm rot="9975963">
            <a:off x="11615156" y="111268"/>
            <a:ext cx="589157" cy="375971"/>
          </a:xfrm>
          <a:prstGeom prst="parallelogram">
            <a:avLst/>
          </a:prstGeom>
          <a:solidFill>
            <a:srgbClr val="9894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D8AA918-D4F9-0FD8-739D-73D1A4649754}"/>
              </a:ext>
            </a:extLst>
          </p:cNvPr>
          <p:cNvSpPr txBox="1"/>
          <p:nvPr/>
        </p:nvSpPr>
        <p:spPr bwMode="auto">
          <a:xfrm>
            <a:off x="831273" y="2032248"/>
            <a:ext cx="5116945" cy="404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spc="300" dirty="0">
                <a:solidFill>
                  <a:srgbClr val="989450"/>
                </a:solidFill>
                <a:latin typeface="Tenorite" panose="00000500000000000000" pitchFamily="2" charset="0"/>
              </a:rPr>
              <a:t>Février – Avril 2022</a:t>
            </a:r>
          </a:p>
          <a:p>
            <a:pPr lvl="0" algn="just">
              <a:lnSpc>
                <a:spcPct val="107000"/>
              </a:lnSpc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A travers le narratif des personnes étant exposées directement ou indirectement à l’exercice du métier, cette étape reposera sur une investigation sous forme de 4 Focus group :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1 dédié aux Jeunes diplômés ou en formation dans le domaine socio-sanitaire, n’étant pas en emploi mais ayant possiblement déjà fait des stages, en vue d’identifier les facteurs d’envie d’occuper un poste dans ce domaine mais aussi les freins / méconnaissances constituant aujourd’hui un point bloquant ;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1 dédié aux Professionnels en exercice et 1 aux professionnels ayant quitté les métiers du grand âge), en vue de comprendre les écarts entre la perception sociale, familiale, environnementale et la réalité du terrain</a:t>
            </a:r>
            <a:r>
              <a:rPr lang="fr-FR" sz="1200" strike="sngStrike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, le vécu concret de leur métier (pénibilité), les évolutions des motivations, etc.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Professionnels d’autres secteurs ou acteurs de la société civile (bénévoles, proches Aidants…) en vue de mettre à jour les conditions d’un transfert de leur expérience auprès d’une personne accompagnée (dépendante ou pas) en un métier (qualification, conditions...)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A2221F4-8719-D964-9F8A-77D0CACE4725}"/>
              </a:ext>
            </a:extLst>
          </p:cNvPr>
          <p:cNvSpPr txBox="1"/>
          <p:nvPr/>
        </p:nvSpPr>
        <p:spPr bwMode="auto">
          <a:xfrm>
            <a:off x="7019637" y="1997260"/>
            <a:ext cx="4701308" cy="2041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b="1" spc="300" dirty="0">
                <a:solidFill>
                  <a:srgbClr val="003366"/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</a:p>
          <a:p>
            <a:pPr marL="268288" lvl="0" indent="-17621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2h30 en visio conférence par focus group animés par le Cercle V&amp;S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indent="-17621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8 à 10 personnes par focus group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indent="-17621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Recrutement via Randstad et membres (ou contacts) du Cercle V&amp;S. 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La composition des focus group Professionnels (en emploi et ayant quitté l’emploi) devra permettre dans la mesure du possible de couvrir la diversité des situations : métier (emploi), statut (CDI, CDD, vacataires, intérimaires, libéraux…) et lieux d’exercice (établissement de santé MCO ou SSR, EHPAD, résidences, MAS, domicile…) </a:t>
            </a:r>
            <a:endParaRPr lang="fr-FR" sz="1200" dirty="0">
              <a:solidFill>
                <a:srgbClr val="003366"/>
              </a:solidFill>
              <a:effectLst/>
              <a:latin typeface="Calibri (ligh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931B4F3-FFCC-C2E8-1996-FDA4C8397AF4}"/>
              </a:ext>
            </a:extLst>
          </p:cNvPr>
          <p:cNvSpPr txBox="1"/>
          <p:nvPr/>
        </p:nvSpPr>
        <p:spPr bwMode="auto">
          <a:xfrm>
            <a:off x="7028873" y="4357476"/>
            <a:ext cx="4701308" cy="1964769"/>
          </a:xfrm>
          <a:prstGeom prst="rect">
            <a:avLst/>
          </a:prstGeom>
          <a:solidFill>
            <a:srgbClr val="E3E2CB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b="1" spc="300" dirty="0">
                <a:solidFill>
                  <a:srgbClr val="003366"/>
                </a:solidFill>
                <a:latin typeface="Tenorite" panose="00000500000000000000" pitchFamily="2" charset="0"/>
                <a:cs typeface="Times New Roman" panose="02020603050405020304" pitchFamily="18" charset="0"/>
              </a:rPr>
              <a:t>LIVRABLE </a:t>
            </a:r>
          </a:p>
          <a:p>
            <a:pPr marL="268288" indent="-17621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66"/>
                </a:solidFill>
                <a:latin typeface="Calibri (light)"/>
                <a:cs typeface="Arial" panose="020B0604020202020204" pitchFamily="34" charset="0"/>
              </a:rPr>
              <a:t>Synthèse des focus groups inventoriant l’ensemble des éléments dissuasifs et des éléments incitatifs à l’accès ou au maintien dans les métiers du grand âge </a:t>
            </a:r>
          </a:p>
          <a:p>
            <a:pPr marL="268288" indent="-17621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66"/>
                </a:solidFill>
                <a:latin typeface="Calibri (light)"/>
                <a:cs typeface="Arial" panose="020B0604020202020204" pitchFamily="34" charset="0"/>
              </a:rPr>
              <a:t>Banque de commentaires de type qualitatif pour caractériser et contextualiser les critères identifiés  (et nourrir la restitution finale)</a:t>
            </a:r>
          </a:p>
          <a:p>
            <a:pPr marL="268288" indent="-17621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66"/>
                </a:solidFill>
                <a:latin typeface="Calibri (light)"/>
                <a:cs typeface="Arial" panose="020B0604020202020204" pitchFamily="34" charset="0"/>
              </a:rPr>
              <a:t>Cette synthèse servira de base à la construction du questionnaire quantitatif de l’étape 2 pour aller hiérarchiser ces critères et viendra également nourrir les recommandations finales.</a:t>
            </a:r>
          </a:p>
        </p:txBody>
      </p:sp>
    </p:spTree>
    <p:extLst>
      <p:ext uri="{BB962C8B-B14F-4D97-AF65-F5344CB8AC3E}">
        <p14:creationId xmlns:p14="http://schemas.microsoft.com/office/powerpoint/2010/main" val="287000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oneTexte 56">
            <a:extLst>
              <a:ext uri="{FF2B5EF4-FFF2-40B4-BE49-F238E27FC236}">
                <a16:creationId xmlns:a16="http://schemas.microsoft.com/office/drawing/2014/main" id="{15210FEE-2091-4E69-A2D2-79B95E8EA1A1}"/>
              </a:ext>
            </a:extLst>
          </p:cNvPr>
          <p:cNvSpPr txBox="1"/>
          <p:nvPr/>
        </p:nvSpPr>
        <p:spPr>
          <a:xfrm>
            <a:off x="819115" y="1346862"/>
            <a:ext cx="5341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600" b="1" spc="300" dirty="0">
                <a:solidFill>
                  <a:srgbClr val="00488C"/>
                </a:solidFill>
                <a:latin typeface="Tenorite" panose="00000500000000000000" pitchFamily="2" charset="0"/>
                <a:sym typeface="Wingdings" pitchFamily="2" charset="2"/>
              </a:rPr>
              <a:t>ETAPE 2  </a:t>
            </a:r>
            <a:br>
              <a:rPr lang="fr-FR" sz="1600" b="1" spc="300" dirty="0">
                <a:solidFill>
                  <a:srgbClr val="00488C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1600" b="1" spc="300" dirty="0">
                <a:solidFill>
                  <a:srgbClr val="00488C"/>
                </a:solidFill>
                <a:latin typeface="Tenorite" panose="00000500000000000000" pitchFamily="2" charset="0"/>
                <a:sym typeface="Wingdings" pitchFamily="2" charset="2"/>
              </a:rPr>
              <a:t>Quantification des résultats des focus group et consolidation objective des données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AEAAD8-3BAA-4253-AA4A-3614483B018C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449406-8F40-4B26-88B0-412884FEC2D6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6B7010-3FB1-4172-8DC5-3F291390A8E4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083E0B-E883-4A6F-83BA-D7CA9C6BFD17}"/>
              </a:ext>
            </a:extLst>
          </p:cNvPr>
          <p:cNvSpPr/>
          <p:nvPr/>
        </p:nvSpPr>
        <p:spPr>
          <a:xfrm>
            <a:off x="1775520" y="215061"/>
            <a:ext cx="8892480" cy="46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23AE27B-2C12-4FCE-8E3C-76B3FA663DE5}"/>
              </a:ext>
            </a:extLst>
          </p:cNvPr>
          <p:cNvSpPr txBox="1"/>
          <p:nvPr/>
        </p:nvSpPr>
        <p:spPr>
          <a:xfrm>
            <a:off x="6575500" y="182373"/>
            <a:ext cx="517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MÉTHODOLOGIE EN SYNTHÈSE 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8C02DA21-93A6-4808-992F-C39781DF66DF}"/>
              </a:ext>
            </a:extLst>
          </p:cNvPr>
          <p:cNvCxnSpPr>
            <a:cxnSpLocks/>
          </p:cNvCxnSpPr>
          <p:nvPr/>
        </p:nvCxnSpPr>
        <p:spPr>
          <a:xfrm flipV="1">
            <a:off x="6671289" y="539802"/>
            <a:ext cx="5005415" cy="0"/>
          </a:xfrm>
          <a:prstGeom prst="line">
            <a:avLst/>
          </a:prstGeom>
          <a:ln w="19050">
            <a:solidFill>
              <a:srgbClr val="989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phique 97" descr="Flèche : courbe légère avec un remplissage uni">
            <a:extLst>
              <a:ext uri="{FF2B5EF4-FFF2-40B4-BE49-F238E27FC236}">
                <a16:creationId xmlns:a16="http://schemas.microsoft.com/office/drawing/2014/main" id="{97E8764E-0C6C-4886-BFF0-3AB75107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93" y="1211809"/>
            <a:ext cx="624548" cy="624548"/>
          </a:xfrm>
          <a:prstGeom prst="rect">
            <a:avLst/>
          </a:prstGeom>
        </p:spPr>
      </p:pic>
      <p:sp>
        <p:nvSpPr>
          <p:cNvPr id="64" name="Parallélogramme 63">
            <a:extLst>
              <a:ext uri="{FF2B5EF4-FFF2-40B4-BE49-F238E27FC236}">
                <a16:creationId xmlns:a16="http://schemas.microsoft.com/office/drawing/2014/main" id="{8E621712-2F30-4DAF-85E8-8BFC734C2657}"/>
              </a:ext>
            </a:extLst>
          </p:cNvPr>
          <p:cNvSpPr/>
          <p:nvPr/>
        </p:nvSpPr>
        <p:spPr>
          <a:xfrm rot="9975963">
            <a:off x="11615156" y="111268"/>
            <a:ext cx="589157" cy="375971"/>
          </a:xfrm>
          <a:prstGeom prst="parallelogram">
            <a:avLst/>
          </a:prstGeom>
          <a:solidFill>
            <a:srgbClr val="9894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D8AA918-D4F9-0FD8-739D-73D1A4649754}"/>
              </a:ext>
            </a:extLst>
          </p:cNvPr>
          <p:cNvSpPr txBox="1"/>
          <p:nvPr/>
        </p:nvSpPr>
        <p:spPr bwMode="auto">
          <a:xfrm>
            <a:off x="831273" y="2909696"/>
            <a:ext cx="5116945" cy="221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spc="300" dirty="0">
                <a:solidFill>
                  <a:srgbClr val="989450"/>
                </a:solidFill>
                <a:latin typeface="Tenorite" panose="00000500000000000000" pitchFamily="2" charset="0"/>
              </a:rPr>
              <a:t>Mai 2022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Sur la base des focus groups, mise au point d’un questionnaire afin de recueillir l’avis d’un panel de la population française, avec selon les besoins une sur-représentation de certaines catégories (professionnels / étudiants / aidants …)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Cette phase permettra de hiérarchiser les facteurs incitatifs et les facteurs dissuasifs en vue de construire des balances de désirabilité des métiers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Le recrutement et l’administration sera réalisée avec le concours d’un institut de sondage (ex : Odoxa)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6D3E4B-75DE-33A5-556B-BB7ED6A0DDBC}"/>
              </a:ext>
            </a:extLst>
          </p:cNvPr>
          <p:cNvSpPr txBox="1"/>
          <p:nvPr/>
        </p:nvSpPr>
        <p:spPr>
          <a:xfrm>
            <a:off x="6873561" y="1346862"/>
            <a:ext cx="534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600" b="1" spc="300" dirty="0">
                <a:solidFill>
                  <a:srgbClr val="00488C"/>
                </a:solidFill>
                <a:latin typeface="Tenorite" panose="00000500000000000000" pitchFamily="2" charset="0"/>
                <a:sym typeface="Wingdings" pitchFamily="2" charset="2"/>
              </a:rPr>
              <a:t>ETAPE 3 </a:t>
            </a:r>
            <a:br>
              <a:rPr lang="fr-FR" sz="1600" b="1" spc="300" dirty="0">
                <a:solidFill>
                  <a:srgbClr val="00488C"/>
                </a:solidFill>
                <a:latin typeface="Tenorite" panose="00000500000000000000" pitchFamily="2" charset="0"/>
                <a:sym typeface="Wingdings" pitchFamily="2" charset="2"/>
              </a:rPr>
            </a:br>
            <a:r>
              <a:rPr lang="fr-FR" sz="1600" b="1" spc="300" dirty="0">
                <a:solidFill>
                  <a:srgbClr val="00488C"/>
                </a:solidFill>
                <a:latin typeface="Tenorite" panose="00000500000000000000" pitchFamily="2" charset="0"/>
                <a:sym typeface="Wingdings" pitchFamily="2" charset="2"/>
              </a:rPr>
              <a:t>Restitution et valorisation des contenus</a:t>
            </a:r>
          </a:p>
        </p:txBody>
      </p:sp>
      <p:pic>
        <p:nvPicPr>
          <p:cNvPr id="15" name="Graphique 14" descr="Flèche : courbe légère avec un remplissage uni">
            <a:extLst>
              <a:ext uri="{FF2B5EF4-FFF2-40B4-BE49-F238E27FC236}">
                <a16:creationId xmlns:a16="http://schemas.microsoft.com/office/drawing/2014/main" id="{53847DF6-9577-11CE-75E4-F3C679E7F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4639" y="1211809"/>
            <a:ext cx="624548" cy="62454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3FABB2E-CE8C-8D57-3C60-ECD4825C4B9A}"/>
              </a:ext>
            </a:extLst>
          </p:cNvPr>
          <p:cNvSpPr txBox="1"/>
          <p:nvPr/>
        </p:nvSpPr>
        <p:spPr bwMode="auto">
          <a:xfrm>
            <a:off x="6885719" y="2909696"/>
            <a:ext cx="5116945" cy="241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spc="300" dirty="0">
                <a:solidFill>
                  <a:srgbClr val="989450"/>
                </a:solidFill>
                <a:latin typeface="Tenorite" panose="00000500000000000000" pitchFamily="2" charset="0"/>
              </a:rPr>
              <a:t>Mai - Juin 2022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Cette phase permettra de valoriser les résultats auprès des décideurs publics (résultats croisés de l’enquête et des focus groups)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L’étude sera rendue publique à l’occasion d’une rencontre/conférence-débat dédiée, co-présidée par deux parlementaires, en présence de journalistes, et avec comme principaux intervenants le partenaire de l’étude et des représentants des métiers du grand âge (entreprise, partenaires sociaux…)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</a:pPr>
            <a:r>
              <a:rPr lang="fr-FR" sz="1200" dirty="0">
                <a:solidFill>
                  <a:srgbClr val="003366"/>
                </a:solidFill>
                <a:effectLst/>
                <a:latin typeface="Calibri (light)"/>
                <a:ea typeface="Calibri" panose="020F0502020204030204" pitchFamily="34" charset="0"/>
                <a:cs typeface="Arial" panose="020B0604020202020204" pitchFamily="34" charset="0"/>
              </a:rPr>
              <a:t>Elle fera l’objet d’un travail préparatoire et pourra se poursuivre par la rédaction d’une note d’analyse et de recommandations concrètes destinée à être publiée</a:t>
            </a:r>
          </a:p>
        </p:txBody>
      </p:sp>
    </p:spTree>
    <p:extLst>
      <p:ext uri="{BB962C8B-B14F-4D97-AF65-F5344CB8AC3E}">
        <p14:creationId xmlns:p14="http://schemas.microsoft.com/office/powerpoint/2010/main" val="143474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61D224-C5C7-81FD-8D6E-9944F12EBE22}"/>
              </a:ext>
            </a:extLst>
          </p:cNvPr>
          <p:cNvSpPr txBox="1"/>
          <p:nvPr/>
        </p:nvSpPr>
        <p:spPr>
          <a:xfrm>
            <a:off x="6575500" y="182373"/>
            <a:ext cx="517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ANALYSE STATISTIQUE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440A779-C4D3-D636-AF7B-E944E95F14F1}"/>
              </a:ext>
            </a:extLst>
          </p:cNvPr>
          <p:cNvCxnSpPr>
            <a:cxnSpLocks/>
          </p:cNvCxnSpPr>
          <p:nvPr/>
        </p:nvCxnSpPr>
        <p:spPr>
          <a:xfrm flipV="1">
            <a:off x="6671289" y="539802"/>
            <a:ext cx="500541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46296D28-5F4B-BA94-35ED-B0C3457F123E}"/>
              </a:ext>
            </a:extLst>
          </p:cNvPr>
          <p:cNvSpPr/>
          <p:nvPr/>
        </p:nvSpPr>
        <p:spPr>
          <a:xfrm rot="9975963">
            <a:off x="11615156" y="111268"/>
            <a:ext cx="589157" cy="375971"/>
          </a:xfrm>
          <a:prstGeom prst="parallelogram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ADFD68D-D1A7-17D5-F1E1-C58604711625}"/>
              </a:ext>
            </a:extLst>
          </p:cNvPr>
          <p:cNvCxnSpPr>
            <a:cxnSpLocks/>
          </p:cNvCxnSpPr>
          <p:nvPr/>
        </p:nvCxnSpPr>
        <p:spPr>
          <a:xfrm>
            <a:off x="602324" y="975767"/>
            <a:ext cx="405192" cy="0"/>
          </a:xfrm>
          <a:prstGeom prst="line">
            <a:avLst/>
          </a:prstGeom>
          <a:noFill/>
          <a:ln w="12700" cap="rnd" cmpd="sng" algn="ctr">
            <a:solidFill>
              <a:schemeClr val="tx2"/>
            </a:solidFill>
            <a:prstDash val="solid"/>
            <a:tailEnd type="oval" w="lg" len="lg"/>
          </a:ln>
          <a:effectLst/>
        </p:spPr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0A57D5E-E8DF-23D6-2065-F0DDBF98BB30}"/>
              </a:ext>
            </a:extLst>
          </p:cNvPr>
          <p:cNvCxnSpPr>
            <a:cxnSpLocks/>
          </p:cNvCxnSpPr>
          <p:nvPr/>
        </p:nvCxnSpPr>
        <p:spPr>
          <a:xfrm>
            <a:off x="602324" y="653472"/>
            <a:ext cx="0" cy="4865658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7D19BA9D-E8B7-2FC0-4E88-ED6A3C6C5DAF}"/>
              </a:ext>
            </a:extLst>
          </p:cNvPr>
          <p:cNvCxnSpPr>
            <a:cxnSpLocks/>
          </p:cNvCxnSpPr>
          <p:nvPr/>
        </p:nvCxnSpPr>
        <p:spPr>
          <a:xfrm>
            <a:off x="612484" y="2464817"/>
            <a:ext cx="405192" cy="0"/>
          </a:xfrm>
          <a:prstGeom prst="line">
            <a:avLst/>
          </a:prstGeom>
          <a:noFill/>
          <a:ln w="12700" cap="rnd" cmpd="sng" algn="ctr">
            <a:solidFill>
              <a:schemeClr val="tx2"/>
            </a:solidFill>
            <a:prstDash val="solid"/>
            <a:tailEnd type="oval" w="lg" len="lg"/>
          </a:ln>
          <a:effectLst/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EE63375-E8D6-CC89-1887-267B73577D72}"/>
              </a:ext>
            </a:extLst>
          </p:cNvPr>
          <p:cNvSpPr txBox="1"/>
          <p:nvPr/>
        </p:nvSpPr>
        <p:spPr>
          <a:xfrm>
            <a:off x="1158067" y="811431"/>
            <a:ext cx="8872619" cy="2826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RECCUEIL DE L'INFORMATION :</a:t>
            </a:r>
          </a:p>
          <a:p>
            <a:pPr algn="just"/>
            <a:endParaRPr lang="fr-FR" sz="1600" u="sng" dirty="0">
              <a:solidFill>
                <a:srgbClr val="9894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4" indent="-285750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Recueil de l'information : </a:t>
            </a:r>
          </a:p>
          <a:p>
            <a:pPr marL="742950" lvl="5" indent="-285750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Questionnaire internet </a:t>
            </a:r>
          </a:p>
          <a:p>
            <a:pPr marL="742950" lvl="5" indent="-285750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Durée : 5 min</a:t>
            </a:r>
            <a:endParaRPr lang="fr-FR" sz="1600" dirty="0">
              <a:solidFill>
                <a:srgbClr val="002060"/>
              </a:solidFill>
              <a:latin typeface="Calibri Light" panose="020F0302020204030204" pitchFamily="34" charset="0"/>
              <a:sym typeface="Wingdings" pitchFamily="2" charset="2"/>
            </a:endParaRPr>
          </a:p>
          <a:p>
            <a:pPr marL="0" lvl="4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defRPr/>
            </a:pPr>
            <a:r>
              <a:rPr lang="fr-FR" sz="1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ECHANTILLON :</a:t>
            </a:r>
          </a:p>
          <a:p>
            <a:pPr marL="0" lvl="4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defRPr/>
            </a:pPr>
            <a:endParaRPr lang="fr-FR" sz="1600" b="1" dirty="0">
              <a:solidFill>
                <a:srgbClr val="00488C"/>
              </a:solidFill>
              <a:latin typeface="Calibri Light" panose="020F0302020204030204" pitchFamily="34" charset="0"/>
              <a:sym typeface="Wingdings" pitchFamily="2" charset="2"/>
            </a:endParaRPr>
          </a:p>
          <a:p>
            <a:pPr marL="285750" lvl="4" indent="-285750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Cible : Grand Public – Echantillon national représentatif de la population française âgée 18 ans et +</a:t>
            </a:r>
          </a:p>
          <a:p>
            <a:pPr marL="742950" lvl="5" indent="-285750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Nombre de répondants : 2.000</a:t>
            </a: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3999F541-385B-2FAF-E4BB-322EC530940D}"/>
              </a:ext>
            </a:extLst>
          </p:cNvPr>
          <p:cNvCxnSpPr>
            <a:cxnSpLocks/>
          </p:cNvCxnSpPr>
          <p:nvPr/>
        </p:nvCxnSpPr>
        <p:spPr>
          <a:xfrm>
            <a:off x="611560" y="4037332"/>
            <a:ext cx="405192" cy="0"/>
          </a:xfrm>
          <a:prstGeom prst="line">
            <a:avLst/>
          </a:prstGeom>
          <a:noFill/>
          <a:ln w="12700" cap="rnd" cmpd="sng" algn="ctr">
            <a:solidFill>
              <a:schemeClr val="tx2"/>
            </a:solidFill>
            <a:prstDash val="solid"/>
            <a:tailEnd type="oval" w="lg" len="lg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29F85D0-036C-C79B-FF8D-930283771914}"/>
              </a:ext>
            </a:extLst>
          </p:cNvPr>
          <p:cNvSpPr txBox="1"/>
          <p:nvPr/>
        </p:nvSpPr>
        <p:spPr>
          <a:xfrm>
            <a:off x="1095841" y="3864442"/>
            <a:ext cx="10483108" cy="2939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NOTES DE LECTURE :</a:t>
            </a:r>
          </a:p>
          <a:p>
            <a:pPr algn="just"/>
            <a:endParaRPr lang="fr-FR" sz="1600" b="0" u="sng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Tx/>
              <a:buChar char="-"/>
              <a:tabLst>
                <a:tab pos="2152650" algn="l"/>
              </a:tabLst>
            </a:pPr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signe : 	montre une différence significative entre les hommes et les femmes.</a:t>
            </a:r>
          </a:p>
          <a:p>
            <a:pPr algn="just"/>
            <a:r>
              <a:rPr lang="fr-FR" sz="1600" b="0" dirty="0">
                <a:solidFill>
                  <a:schemeClr val="tx2"/>
                </a:solidFill>
                <a:effectLst/>
                <a:latin typeface="Calibri Light" panose="020F0302020204030204" pitchFamily="34" charset="0"/>
              </a:rPr>
              <a:t> </a:t>
            </a:r>
          </a:p>
          <a:p>
            <a:pPr marL="285750" indent="-285750" algn="just" defTabSz="7175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Le signe 		</a:t>
            </a:r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montre une différence significative entre la population qui considère le grand âge comme une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chance</a:t>
            </a:r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(n=1660) et celle qui le considère comme un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fardeau</a:t>
            </a:r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(n=340).</a:t>
            </a:r>
          </a:p>
          <a:p>
            <a:pPr algn="just" defTabSz="717550"/>
            <a:endParaRPr lang="fr-FR" sz="1600" b="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 defTabSz="7175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signe 		montre une différence significative entre la population avec une expérience dans les métier du grand âge (n=797) et celle sans expérience (n=1203)</a:t>
            </a:r>
            <a:endParaRPr lang="fr-FR" sz="1600" b="0" dirty="0">
              <a:solidFill>
                <a:schemeClr val="tx2"/>
              </a:solidFill>
              <a:effectLst/>
              <a:latin typeface="Calibri Light" panose="020F0302020204030204" pitchFamily="34" charset="0"/>
            </a:endParaRPr>
          </a:p>
          <a:p>
            <a:pPr marL="0" lvl="4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defRPr/>
            </a:pPr>
            <a:endParaRPr lang="fr-FR" sz="1600" dirty="0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 marL="0" lvl="4" defTabSz="977704">
              <a:lnSpc>
                <a:spcPct val="110000"/>
              </a:lnSpc>
              <a:spcBef>
                <a:spcPts val="400"/>
              </a:spcBef>
              <a:buClr>
                <a:srgbClr val="003366"/>
              </a:buClr>
              <a:buSzPct val="90000"/>
              <a:defRPr/>
            </a:pPr>
            <a:endParaRPr lang="fr-FR" sz="1600" b="0" dirty="0">
              <a:solidFill>
                <a:schemeClr val="accent2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976C5C1-55C4-F071-08F2-929D0E4D3D21}"/>
              </a:ext>
            </a:extLst>
          </p:cNvPr>
          <p:cNvGrpSpPr/>
          <p:nvPr/>
        </p:nvGrpSpPr>
        <p:grpSpPr>
          <a:xfrm>
            <a:off x="2250581" y="4893627"/>
            <a:ext cx="1029697" cy="246221"/>
            <a:chOff x="2517281" y="6034464"/>
            <a:chExt cx="1029697" cy="246221"/>
          </a:xfrm>
        </p:grpSpPr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EBFA7EA5-0943-9AFB-B8A4-CDF5509EF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34" t="3171" r="12877" b="23436"/>
            <a:stretch/>
          </p:blipFill>
          <p:spPr>
            <a:xfrm>
              <a:off x="2517281" y="6046493"/>
              <a:ext cx="222149" cy="222162"/>
            </a:xfrm>
            <a:prstGeom prst="rect">
              <a:avLst/>
            </a:prstGeom>
          </p:spPr>
        </p:pic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E92265EE-055C-44AD-D710-0B1336722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888" t="912" r="12158" b="21203"/>
            <a:stretch/>
          </p:blipFill>
          <p:spPr>
            <a:xfrm>
              <a:off x="3330189" y="6044940"/>
              <a:ext cx="216789" cy="225268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8953ECA-A8C0-759B-E69C-016B50C6ADC4}"/>
                </a:ext>
              </a:extLst>
            </p:cNvPr>
            <p:cNvSpPr txBox="1"/>
            <p:nvPr/>
          </p:nvSpPr>
          <p:spPr bwMode="auto">
            <a:xfrm>
              <a:off x="2646447" y="6034464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17%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12%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9133878-8C68-B2DA-1D15-61E6E8173504}"/>
              </a:ext>
            </a:extLst>
          </p:cNvPr>
          <p:cNvGrpSpPr/>
          <p:nvPr/>
        </p:nvGrpSpPr>
        <p:grpSpPr>
          <a:xfrm>
            <a:off x="2323533" y="4397818"/>
            <a:ext cx="883792" cy="246221"/>
            <a:chOff x="7221589" y="1996612"/>
            <a:chExt cx="883792" cy="246221"/>
          </a:xfrm>
        </p:grpSpPr>
        <p:grpSp>
          <p:nvGrpSpPr>
            <p:cNvPr id="38" name="Groupe 277">
              <a:extLst>
                <a:ext uri="{FF2B5EF4-FFF2-40B4-BE49-F238E27FC236}">
                  <a16:creationId xmlns:a16="http://schemas.microsoft.com/office/drawing/2014/main" id="{536E716F-D4D3-2D62-E9FA-F7EA98ECF194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43" name="Freeform 117">
                <a:extLst>
                  <a:ext uri="{FF2B5EF4-FFF2-40B4-BE49-F238E27FC236}">
                    <a16:creationId xmlns:a16="http://schemas.microsoft.com/office/drawing/2014/main" id="{04AFCD81-2940-8F85-3582-A5E42BEFD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" name="Freeform 118">
                <a:extLst>
                  <a:ext uri="{FF2B5EF4-FFF2-40B4-BE49-F238E27FC236}">
                    <a16:creationId xmlns:a16="http://schemas.microsoft.com/office/drawing/2014/main" id="{C4F03447-BF15-2B2D-AFDE-15F70A97F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9" name="Groupe 278">
              <a:extLst>
                <a:ext uri="{FF2B5EF4-FFF2-40B4-BE49-F238E27FC236}">
                  <a16:creationId xmlns:a16="http://schemas.microsoft.com/office/drawing/2014/main" id="{6374E76D-F217-BB87-F8BD-4B9554088A9C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41" name="Freeform 119">
                <a:extLst>
                  <a:ext uri="{FF2B5EF4-FFF2-40B4-BE49-F238E27FC236}">
                    <a16:creationId xmlns:a16="http://schemas.microsoft.com/office/drawing/2014/main" id="{30E13BA0-CF46-689E-F15C-682C30CE1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" name="Freeform 120">
                <a:extLst>
                  <a:ext uri="{FF2B5EF4-FFF2-40B4-BE49-F238E27FC236}">
                    <a16:creationId xmlns:a16="http://schemas.microsoft.com/office/drawing/2014/main" id="{D2B53555-FB49-C364-9C9F-2E8F63703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6730FEA-824C-61A0-B278-EDDA364FB77A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XX%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XX%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A5BC5666-44C7-0863-F3B8-05D1BD9EE105}"/>
              </a:ext>
            </a:extLst>
          </p:cNvPr>
          <p:cNvGrpSpPr/>
          <p:nvPr/>
        </p:nvGrpSpPr>
        <p:grpSpPr>
          <a:xfrm>
            <a:off x="2098971" y="5626994"/>
            <a:ext cx="1252266" cy="276999"/>
            <a:chOff x="4044297" y="4445467"/>
            <a:chExt cx="1252266" cy="276999"/>
          </a:xfrm>
        </p:grpSpPr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CC9D3BF-F00C-BAE6-2F63-35D9F75E8DF9}"/>
                </a:ext>
              </a:extLst>
            </p:cNvPr>
            <p:cNvSpPr txBox="1"/>
            <p:nvPr/>
          </p:nvSpPr>
          <p:spPr bwMode="auto">
            <a:xfrm>
              <a:off x="4044297" y="4445467"/>
              <a:ext cx="1252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1200" b="1" dirty="0">
                  <a:solidFill>
                    <a:schemeClr val="accent1"/>
                  </a:solidFill>
                  <a:effectLst/>
                  <a:latin typeface="Calibri Light" panose="020F0302020204030204" pitchFamily="34" charset="0"/>
                </a:rPr>
                <a:t>XP</a:t>
              </a:r>
              <a:r>
                <a:rPr lang="fr-FR" sz="1100" b="1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 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17%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12% 		</a:t>
              </a:r>
              <a:r>
                <a:rPr lang="fr-FR" sz="1100" b="1" dirty="0">
                  <a:effectLst/>
                  <a:latin typeface="Calibri Light" panose="020F0302020204030204" pitchFamily="34" charset="0"/>
                </a:rPr>
                <a:t>XP</a:t>
              </a:r>
              <a:endParaRPr lang="fr-FR" sz="900" b="1" dirty="0">
                <a:effectLst/>
                <a:latin typeface="Calibri Light" panose="020F0302020204030204" pitchFamily="34" charset="0"/>
              </a:endParaRPr>
            </a:p>
          </p:txBody>
        </p:sp>
        <p:pic>
          <p:nvPicPr>
            <p:cNvPr id="50" name="Graphique 49">
              <a:extLst>
                <a:ext uri="{FF2B5EF4-FFF2-40B4-BE49-F238E27FC236}">
                  <a16:creationId xmlns:a16="http://schemas.microsoft.com/office/drawing/2014/main" id="{B60197ED-A3D0-4898-3AA5-7D3428F64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0775" t="11802" r="23754" b="31874"/>
            <a:stretch/>
          </p:blipFill>
          <p:spPr>
            <a:xfrm flipH="1">
              <a:off x="4917282" y="4496116"/>
              <a:ext cx="157886" cy="160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263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élogramme 15">
            <a:extLst>
              <a:ext uri="{FF2B5EF4-FFF2-40B4-BE49-F238E27FC236}">
                <a16:creationId xmlns:a16="http://schemas.microsoft.com/office/drawing/2014/main" id="{0DB899BE-E49A-4796-9853-C3CB82944DAD}"/>
              </a:ext>
            </a:extLst>
          </p:cNvPr>
          <p:cNvSpPr/>
          <p:nvPr/>
        </p:nvSpPr>
        <p:spPr>
          <a:xfrm rot="5400000">
            <a:off x="520087" y="1770370"/>
            <a:ext cx="3422149" cy="2822134"/>
          </a:xfrm>
          <a:prstGeom prst="parallelogram">
            <a:avLst/>
          </a:prstGeom>
          <a:solidFill>
            <a:srgbClr val="00488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10B62C1-6415-4D95-9CF5-AD5451535012}"/>
              </a:ext>
            </a:extLst>
          </p:cNvPr>
          <p:cNvCxnSpPr/>
          <p:nvPr/>
        </p:nvCxnSpPr>
        <p:spPr>
          <a:xfrm>
            <a:off x="820096" y="-9238"/>
            <a:ext cx="0" cy="1584000"/>
          </a:xfrm>
          <a:prstGeom prst="line">
            <a:avLst/>
          </a:prstGeom>
          <a:ln>
            <a:solidFill>
              <a:srgbClr val="3D6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415;p48">
            <a:extLst>
              <a:ext uri="{FF2B5EF4-FFF2-40B4-BE49-F238E27FC236}">
                <a16:creationId xmlns:a16="http://schemas.microsoft.com/office/drawing/2014/main" id="{66EBDB5E-50ED-4F19-8111-4AE7885EF38C}"/>
              </a:ext>
            </a:extLst>
          </p:cNvPr>
          <p:cNvSpPr txBox="1">
            <a:spLocks/>
          </p:cNvSpPr>
          <p:nvPr/>
        </p:nvSpPr>
        <p:spPr>
          <a:xfrm>
            <a:off x="3985116" y="2956392"/>
            <a:ext cx="5670513" cy="130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400" b="1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52525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1200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17638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200" kern="1200" dirty="0" smtClean="0">
                <a:solidFill>
                  <a:srgbClr val="003366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fr-FR" sz="3600" spc="300" dirty="0">
                <a:solidFill>
                  <a:srgbClr val="606060"/>
                </a:solidFill>
                <a:latin typeface="Tenorite" panose="00000500000000000000" pitchFamily="2" charset="0"/>
              </a:rPr>
              <a:t>Résultats de l'étude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FF73CA3-D10C-4386-B9E7-812C7D3A8632}"/>
              </a:ext>
            </a:extLst>
          </p:cNvPr>
          <p:cNvCxnSpPr/>
          <p:nvPr/>
        </p:nvCxnSpPr>
        <p:spPr>
          <a:xfrm>
            <a:off x="3630855" y="4865992"/>
            <a:ext cx="0" cy="2016000"/>
          </a:xfrm>
          <a:prstGeom prst="line">
            <a:avLst/>
          </a:prstGeom>
          <a:ln>
            <a:solidFill>
              <a:srgbClr val="3D6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que 8" descr="Graphique à barres contour">
            <a:extLst>
              <a:ext uri="{FF2B5EF4-FFF2-40B4-BE49-F238E27FC236}">
                <a16:creationId xmlns:a16="http://schemas.microsoft.com/office/drawing/2014/main" id="{F56E496D-1695-4A0E-BEDE-DF0F001B6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3061" y="2291198"/>
            <a:ext cx="1722768" cy="17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raphique 64">
            <a:extLst>
              <a:ext uri="{FF2B5EF4-FFF2-40B4-BE49-F238E27FC236}">
                <a16:creationId xmlns:a16="http://schemas.microsoft.com/office/drawing/2014/main" id="{E5390123-B91C-4BE9-AA94-2759D2F27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278844"/>
              </p:ext>
            </p:extLst>
          </p:nvPr>
        </p:nvGraphicFramePr>
        <p:xfrm>
          <a:off x="604659" y="1996671"/>
          <a:ext cx="2393354" cy="175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26476AE5-AFB7-4A3D-8D7B-E04C4923BD87}"/>
              </a:ext>
            </a:extLst>
          </p:cNvPr>
          <p:cNvSpPr txBox="1">
            <a:spLocks/>
          </p:cNvSpPr>
          <p:nvPr/>
        </p:nvSpPr>
        <p:spPr>
          <a:xfrm>
            <a:off x="1271588" y="983995"/>
            <a:ext cx="9648825" cy="592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176213" indent="-176213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166688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17780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74625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24237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b="1" dirty="0">
                <a:solidFill>
                  <a:srgbClr val="606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2 000 français âgés de 18 ans et plus</a:t>
            </a:r>
          </a:p>
          <a:p>
            <a:pPr marL="0" indent="0" algn="ctr" defTabSz="924237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800" dirty="0">
                <a:solidFill>
                  <a:srgbClr val="606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Terrain réalisé entre le 22 Août et le 7 Septembre</a:t>
            </a:r>
            <a:endParaRPr lang="fr-FR" sz="1200" dirty="0">
              <a:solidFill>
                <a:srgbClr val="606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492DC49-547C-4FF4-ADC0-82DF31414F27}"/>
              </a:ext>
            </a:extLst>
          </p:cNvPr>
          <p:cNvSpPr txBox="1"/>
          <p:nvPr/>
        </p:nvSpPr>
        <p:spPr>
          <a:xfrm>
            <a:off x="861431" y="325173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femme</a:t>
            </a:r>
            <a:endParaRPr lang="en-US" sz="1200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02FB9EA-79F2-4E5D-8BE3-90566979670A}"/>
              </a:ext>
            </a:extLst>
          </p:cNvPr>
          <p:cNvSpPr txBox="1"/>
          <p:nvPr/>
        </p:nvSpPr>
        <p:spPr>
          <a:xfrm>
            <a:off x="2285232" y="212210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cap="all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homme</a:t>
            </a:r>
            <a:endParaRPr lang="en-US" sz="1200" cap="all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7237D6C-5986-4B69-98EC-B2C34219ECBA}"/>
              </a:ext>
            </a:extLst>
          </p:cNvPr>
          <p:cNvSpPr/>
          <p:nvPr/>
        </p:nvSpPr>
        <p:spPr>
          <a:xfrm>
            <a:off x="409639" y="1684346"/>
            <a:ext cx="3039489" cy="281379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SEXE DES PARTICIPANTS </a:t>
            </a:r>
          </a:p>
        </p:txBody>
      </p:sp>
      <p:sp>
        <p:nvSpPr>
          <p:cNvPr id="57" name="Google Shape;223;p38">
            <a:extLst>
              <a:ext uri="{FF2B5EF4-FFF2-40B4-BE49-F238E27FC236}">
                <a16:creationId xmlns:a16="http://schemas.microsoft.com/office/drawing/2014/main" id="{393089EF-94BC-4EB3-82DF-0D645CA7E2F5}"/>
              </a:ext>
            </a:extLst>
          </p:cNvPr>
          <p:cNvSpPr/>
          <p:nvPr/>
        </p:nvSpPr>
        <p:spPr>
          <a:xfrm>
            <a:off x="4906" y="495165"/>
            <a:ext cx="5361000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7A0DBA9-699F-47B3-BB23-43640BF30ED1}"/>
              </a:ext>
            </a:extLst>
          </p:cNvPr>
          <p:cNvSpPr txBox="1"/>
          <p:nvPr/>
        </p:nvSpPr>
        <p:spPr>
          <a:xfrm>
            <a:off x="262787" y="280900"/>
            <a:ext cx="591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28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PROFIL DES PARTICIPANTS 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B030BA-EC4E-290F-E1E5-C85E9CB6157C}"/>
              </a:ext>
            </a:extLst>
          </p:cNvPr>
          <p:cNvSpPr/>
          <p:nvPr/>
        </p:nvSpPr>
        <p:spPr>
          <a:xfrm>
            <a:off x="4400587" y="1685240"/>
            <a:ext cx="270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ÂGE DES PARTICIPANTS </a:t>
            </a:r>
          </a:p>
        </p:txBody>
      </p:sp>
      <p:graphicFrame>
        <p:nvGraphicFramePr>
          <p:cNvPr id="74" name="Graphique 73">
            <a:extLst>
              <a:ext uri="{FF2B5EF4-FFF2-40B4-BE49-F238E27FC236}">
                <a16:creationId xmlns:a16="http://schemas.microsoft.com/office/drawing/2014/main" id="{46B0415D-83AF-739B-8B29-D4A864959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180770"/>
              </p:ext>
            </p:extLst>
          </p:nvPr>
        </p:nvGraphicFramePr>
        <p:xfrm>
          <a:off x="5611193" y="1844107"/>
          <a:ext cx="2700204" cy="18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Tableau 74">
            <a:extLst>
              <a:ext uri="{FF2B5EF4-FFF2-40B4-BE49-F238E27FC236}">
                <a16:creationId xmlns:a16="http://schemas.microsoft.com/office/drawing/2014/main" id="{76B48D59-48AD-D230-576E-941958B3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32811"/>
              </p:ext>
            </p:extLst>
          </p:nvPr>
        </p:nvGraphicFramePr>
        <p:xfrm>
          <a:off x="3950179" y="2510872"/>
          <a:ext cx="153416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08">
                <a:tc>
                  <a:txBody>
                    <a:bodyPr/>
                    <a:lstStyle/>
                    <a:p>
                      <a:pPr algn="l"/>
                      <a:r>
                        <a:rPr lang="fr-FR" sz="11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Âge moyen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Ecart-type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Médiane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49,1 ans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16,9 ans 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49,5 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6" name="Groupe 75">
            <a:extLst>
              <a:ext uri="{FF2B5EF4-FFF2-40B4-BE49-F238E27FC236}">
                <a16:creationId xmlns:a16="http://schemas.microsoft.com/office/drawing/2014/main" id="{2E0CE021-7C15-A560-B0CD-795607098639}"/>
              </a:ext>
            </a:extLst>
          </p:cNvPr>
          <p:cNvGrpSpPr/>
          <p:nvPr/>
        </p:nvGrpSpPr>
        <p:grpSpPr>
          <a:xfrm>
            <a:off x="8863768" y="1980335"/>
            <a:ext cx="2401881" cy="1747554"/>
            <a:chOff x="6145640" y="543114"/>
            <a:chExt cx="2401881" cy="1720751"/>
          </a:xfrm>
        </p:grpSpPr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E1C7DF65-7F5C-DC8D-97C8-23A8C7F1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50" y="543114"/>
              <a:ext cx="1795371" cy="1720751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24237"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66606BB1-BB78-8C1C-E32E-984750BB2DB1}"/>
                </a:ext>
              </a:extLst>
            </p:cNvPr>
            <p:cNvGrpSpPr/>
            <p:nvPr/>
          </p:nvGrpSpPr>
          <p:grpSpPr>
            <a:xfrm>
              <a:off x="6145640" y="663245"/>
              <a:ext cx="631202" cy="1451595"/>
              <a:chOff x="3081228" y="689544"/>
              <a:chExt cx="631202" cy="1451595"/>
            </a:xfrm>
          </p:grpSpPr>
          <p:grpSp>
            <p:nvGrpSpPr>
              <p:cNvPr id="120" name="Groupe 119">
                <a:extLst>
                  <a:ext uri="{FF2B5EF4-FFF2-40B4-BE49-F238E27FC236}">
                    <a16:creationId xmlns:a16="http://schemas.microsoft.com/office/drawing/2014/main" id="{82587167-39B9-D65D-2099-C7AA6A64431F}"/>
                  </a:ext>
                </a:extLst>
              </p:cNvPr>
              <p:cNvGrpSpPr/>
              <p:nvPr/>
            </p:nvGrpSpPr>
            <p:grpSpPr>
              <a:xfrm>
                <a:off x="3081228" y="689544"/>
                <a:ext cx="172134" cy="1451595"/>
                <a:chOff x="3081228" y="689544"/>
                <a:chExt cx="172134" cy="1451595"/>
              </a:xfrm>
            </p:grpSpPr>
            <p:sp>
              <p:nvSpPr>
                <p:cNvPr id="126" name="Freeform 19">
                  <a:extLst>
                    <a:ext uri="{FF2B5EF4-FFF2-40B4-BE49-F238E27FC236}">
                      <a16:creationId xmlns:a16="http://schemas.microsoft.com/office/drawing/2014/main" id="{6F04C5BD-D2B2-9A85-9D85-1B21FAB2C7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91832" y="689544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B715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7" name="Freeform 19">
                  <a:extLst>
                    <a:ext uri="{FF2B5EF4-FFF2-40B4-BE49-F238E27FC236}">
                      <a16:creationId xmlns:a16="http://schemas.microsoft.com/office/drawing/2014/main" id="{35D4B4C5-C7FE-5841-6E1E-D67A0FC056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766" y="993523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0799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8" name="Freeform 19">
                  <a:extLst>
                    <a:ext uri="{FF2B5EF4-FFF2-40B4-BE49-F238E27FC236}">
                      <a16:creationId xmlns:a16="http://schemas.microsoft.com/office/drawing/2014/main" id="{CFA04B2B-E9F3-5A51-C6AE-817D3A99F3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229" y="1297502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9" name="Freeform 19">
                  <a:extLst>
                    <a:ext uri="{FF2B5EF4-FFF2-40B4-BE49-F238E27FC236}">
                      <a16:creationId xmlns:a16="http://schemas.microsoft.com/office/drawing/2014/main" id="{C8B621D5-EF26-687C-41EB-2E24622BDA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228" y="1601480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B1E9E9"/>
                    </a:solidFill>
                    <a:latin typeface="Calibri"/>
                  </a:endParaRPr>
                </a:p>
              </p:txBody>
            </p:sp>
            <p:sp>
              <p:nvSpPr>
                <p:cNvPr id="130" name="Freeform 19">
                  <a:extLst>
                    <a:ext uri="{FF2B5EF4-FFF2-40B4-BE49-F238E27FC236}">
                      <a16:creationId xmlns:a16="http://schemas.microsoft.com/office/drawing/2014/main" id="{30138E90-C0F5-BF40-F516-79A358DCC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766" y="1905460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0048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EF0D7F02-6342-ABF6-C6D0-35C423431B04}"/>
                  </a:ext>
                </a:extLst>
              </p:cNvPr>
              <p:cNvSpPr txBox="1"/>
              <p:nvPr/>
            </p:nvSpPr>
            <p:spPr>
              <a:xfrm>
                <a:off x="3310597" y="707881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IDF</a:t>
                </a: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2FACE9D3-5544-F3F9-0AE2-8B829EFF5B41}"/>
                  </a:ext>
                </a:extLst>
              </p:cNvPr>
              <p:cNvSpPr txBox="1"/>
              <p:nvPr/>
            </p:nvSpPr>
            <p:spPr>
              <a:xfrm>
                <a:off x="3310597" y="1022228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N-O</a:t>
                </a:r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E11A6895-3BC5-9DC0-F1EE-549F770E9219}"/>
                  </a:ext>
                </a:extLst>
              </p:cNvPr>
              <p:cNvSpPr txBox="1"/>
              <p:nvPr/>
            </p:nvSpPr>
            <p:spPr>
              <a:xfrm>
                <a:off x="3304713" y="1336574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N-E</a:t>
                </a:r>
              </a:p>
            </p:txBody>
          </p: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D7629698-B275-2FF0-E6EA-F6C2D7EC3A98}"/>
                  </a:ext>
                </a:extLst>
              </p:cNvPr>
              <p:cNvSpPr txBox="1"/>
              <p:nvPr/>
            </p:nvSpPr>
            <p:spPr>
              <a:xfrm>
                <a:off x="3300437" y="1650921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S-O</a:t>
                </a:r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A2961FF4-C7C9-45CF-1364-18CE9B733C4B}"/>
                  </a:ext>
                </a:extLst>
              </p:cNvPr>
              <p:cNvSpPr txBox="1"/>
              <p:nvPr/>
            </p:nvSpPr>
            <p:spPr>
              <a:xfrm>
                <a:off x="3304713" y="1965266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S-E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8A28F932-6543-7AAD-A11F-E1F97D2EC2A1}"/>
                </a:ext>
              </a:extLst>
            </p:cNvPr>
            <p:cNvGrpSpPr/>
            <p:nvPr/>
          </p:nvGrpSpPr>
          <p:grpSpPr>
            <a:xfrm>
              <a:off x="7662028" y="710502"/>
              <a:ext cx="241146" cy="379971"/>
              <a:chOff x="4876903" y="752514"/>
              <a:chExt cx="268769" cy="379971"/>
            </a:xfrm>
          </p:grpSpPr>
          <p:sp>
            <p:nvSpPr>
              <p:cNvPr id="118" name="Freeform 19">
                <a:extLst>
                  <a:ext uri="{FF2B5EF4-FFF2-40B4-BE49-F238E27FC236}">
                    <a16:creationId xmlns:a16="http://schemas.microsoft.com/office/drawing/2014/main" id="{AA246DF1-FA2D-21C4-B663-B54DB8C42A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7429" y="752514"/>
                <a:ext cx="192536" cy="24359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281" y="140"/>
                  </a:cxn>
                  <a:cxn ang="0">
                    <a:pos x="235" y="244"/>
                  </a:cxn>
                  <a:cxn ang="0">
                    <a:pos x="156" y="384"/>
                  </a:cxn>
                  <a:cxn ang="0">
                    <a:pos x="124" y="384"/>
                  </a:cxn>
                  <a:cxn ang="0">
                    <a:pos x="45" y="244"/>
                  </a:cxn>
                  <a:cxn ang="0">
                    <a:pos x="0" y="140"/>
                  </a:cxn>
                  <a:cxn ang="0">
                    <a:pos x="140" y="0"/>
                  </a:cxn>
                  <a:cxn ang="0">
                    <a:pos x="140" y="37"/>
                  </a:cxn>
                  <a:cxn ang="0">
                    <a:pos x="243" y="140"/>
                  </a:cxn>
                  <a:cxn ang="0">
                    <a:pos x="140" y="244"/>
                  </a:cxn>
                  <a:cxn ang="0">
                    <a:pos x="37" y="140"/>
                  </a:cxn>
                  <a:cxn ang="0">
                    <a:pos x="140" y="37"/>
                  </a:cxn>
                </a:cxnLst>
                <a:rect l="0" t="0" r="r" b="b"/>
                <a:pathLst>
                  <a:path w="281" h="409">
                    <a:moveTo>
                      <a:pt x="140" y="0"/>
                    </a:moveTo>
                    <a:cubicBezTo>
                      <a:pt x="218" y="0"/>
                      <a:pt x="281" y="63"/>
                      <a:pt x="281" y="140"/>
                    </a:cubicBezTo>
                    <a:cubicBezTo>
                      <a:pt x="281" y="181"/>
                      <a:pt x="263" y="218"/>
                      <a:pt x="235" y="244"/>
                    </a:cubicBezTo>
                    <a:cubicBezTo>
                      <a:pt x="219" y="258"/>
                      <a:pt x="170" y="358"/>
                      <a:pt x="156" y="384"/>
                    </a:cubicBezTo>
                    <a:cubicBezTo>
                      <a:pt x="143" y="409"/>
                      <a:pt x="137" y="409"/>
                      <a:pt x="124" y="384"/>
                    </a:cubicBezTo>
                    <a:cubicBezTo>
                      <a:pt x="111" y="358"/>
                      <a:pt x="61" y="258"/>
                      <a:pt x="45" y="244"/>
                    </a:cubicBezTo>
                    <a:cubicBezTo>
                      <a:pt x="16" y="217"/>
                      <a:pt x="0" y="180"/>
                      <a:pt x="0" y="140"/>
                    </a:cubicBezTo>
                    <a:cubicBezTo>
                      <a:pt x="0" y="63"/>
                      <a:pt x="62" y="0"/>
                      <a:pt x="140" y="0"/>
                    </a:cubicBezTo>
                    <a:close/>
                    <a:moveTo>
                      <a:pt x="140" y="37"/>
                    </a:moveTo>
                    <a:cubicBezTo>
                      <a:pt x="197" y="37"/>
                      <a:pt x="243" y="83"/>
                      <a:pt x="243" y="140"/>
                    </a:cubicBezTo>
                    <a:cubicBezTo>
                      <a:pt x="243" y="197"/>
                      <a:pt x="197" y="244"/>
                      <a:pt x="140" y="244"/>
                    </a:cubicBezTo>
                    <a:cubicBezTo>
                      <a:pt x="83" y="244"/>
                      <a:pt x="37" y="197"/>
                      <a:pt x="37" y="140"/>
                    </a:cubicBezTo>
                    <a:cubicBezTo>
                      <a:pt x="37" y="83"/>
                      <a:pt x="83" y="37"/>
                      <a:pt x="140" y="37"/>
                    </a:cubicBezTo>
                    <a:close/>
                  </a:path>
                </a:pathLst>
              </a:custGeom>
              <a:solidFill>
                <a:srgbClr val="B715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24237">
                  <a:defRPr/>
                </a:pPr>
                <a:endParaRPr lang="en-GB" kern="0" dirty="0">
                  <a:solidFill>
                    <a:srgbClr val="222223"/>
                  </a:solidFill>
                  <a:latin typeface="Calibri"/>
                </a:endParaRP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E6DEF38D-E53E-411C-D1D6-7A316DC097DE}"/>
                  </a:ext>
                </a:extLst>
              </p:cNvPr>
              <p:cNvSpPr txBox="1"/>
              <p:nvPr/>
            </p:nvSpPr>
            <p:spPr>
              <a:xfrm>
                <a:off x="4876903" y="996110"/>
                <a:ext cx="268769" cy="13637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900" b="1" kern="0" dirty="0">
                    <a:solidFill>
                      <a:srgbClr val="B71540"/>
                    </a:solidFill>
                    <a:latin typeface="Calibri"/>
                  </a:rPr>
                  <a:t>18 %</a:t>
                </a:r>
              </a:p>
            </p:txBody>
          </p:sp>
        </p:grp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824F04E2-7E07-7976-DDB5-7A9318722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726" y="867747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rgbClr val="0799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A6E24EC5-522B-FA22-1642-E57AB2F31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0949" y="842125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7F725539-DD7E-A002-552F-CC7EE3174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397" y="1516239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720E0911-F784-7849-0914-C3F0039AD392}"/>
                </a:ext>
              </a:extLst>
            </p:cNvPr>
            <p:cNvSpPr txBox="1"/>
            <p:nvPr/>
          </p:nvSpPr>
          <p:spPr>
            <a:xfrm>
              <a:off x="7410577" y="1788999"/>
              <a:ext cx="203902" cy="13637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FFFF00"/>
                  </a:solidFill>
                  <a:latin typeface="Calibri"/>
                </a:rPr>
                <a:t>11%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632C198C-8689-C71B-65B2-B0A48A31C9CF}"/>
                </a:ext>
              </a:extLst>
            </p:cNvPr>
            <p:cNvSpPr txBox="1"/>
            <p:nvPr/>
          </p:nvSpPr>
          <p:spPr>
            <a:xfrm>
              <a:off x="7888141" y="1770551"/>
              <a:ext cx="203902" cy="13637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00488C"/>
                  </a:solidFill>
                  <a:latin typeface="Calibri"/>
                </a:rPr>
                <a:t>24%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A6A36EC2-6475-A870-929D-92FDEC19E835}"/>
                </a:ext>
              </a:extLst>
            </p:cNvPr>
            <p:cNvSpPr txBox="1"/>
            <p:nvPr/>
          </p:nvSpPr>
          <p:spPr>
            <a:xfrm>
              <a:off x="7280235" y="1132717"/>
              <a:ext cx="241147" cy="13637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079992"/>
                  </a:solidFill>
                  <a:latin typeface="Calibri"/>
                </a:rPr>
                <a:t>23 %</a:t>
              </a:r>
            </a:p>
          </p:txBody>
        </p:sp>
      </p:grpSp>
      <p:sp>
        <p:nvSpPr>
          <p:cNvPr id="131" name="ZoneTexte 130">
            <a:extLst>
              <a:ext uri="{FF2B5EF4-FFF2-40B4-BE49-F238E27FC236}">
                <a16:creationId xmlns:a16="http://schemas.microsoft.com/office/drawing/2014/main" id="{B61E9B43-E4DE-CF41-562E-80A8D09881E7}"/>
              </a:ext>
            </a:extLst>
          </p:cNvPr>
          <p:cNvSpPr txBox="1"/>
          <p:nvPr/>
        </p:nvSpPr>
        <p:spPr>
          <a:xfrm>
            <a:off x="10842426" y="2593066"/>
            <a:ext cx="241147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900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24 %</a:t>
            </a:r>
          </a:p>
        </p:txBody>
      </p:sp>
      <p:sp>
        <p:nvSpPr>
          <p:cNvPr id="132" name="Freeform 19">
            <a:extLst>
              <a:ext uri="{FF2B5EF4-FFF2-40B4-BE49-F238E27FC236}">
                <a16:creationId xmlns:a16="http://schemas.microsoft.com/office/drawing/2014/main" id="{E7195EA1-73FB-1D0B-C1CD-820473850144}"/>
              </a:ext>
            </a:extLst>
          </p:cNvPr>
          <p:cNvSpPr>
            <a:spLocks noEditPoints="1"/>
          </p:cNvSpPr>
          <p:nvPr/>
        </p:nvSpPr>
        <p:spPr bwMode="auto">
          <a:xfrm>
            <a:off x="10604746" y="2946773"/>
            <a:ext cx="177683" cy="259247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00488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0E7AEB28-3BCF-ACF4-B2C8-4B82B2992DA0}"/>
              </a:ext>
            </a:extLst>
          </p:cNvPr>
          <p:cNvSpPr txBox="1"/>
          <p:nvPr/>
        </p:nvSpPr>
        <p:spPr>
          <a:xfrm>
            <a:off x="8289299" y="1685240"/>
            <a:ext cx="362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REPARTITION REGIONALE (UDA5)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28638A-222A-5A2D-F53B-011CEC5660E4}"/>
              </a:ext>
            </a:extLst>
          </p:cNvPr>
          <p:cNvSpPr/>
          <p:nvPr/>
        </p:nvSpPr>
        <p:spPr>
          <a:xfrm>
            <a:off x="195294" y="3677817"/>
            <a:ext cx="340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ZONES D'IMPLANTATION / TAILLE D'AGGLOMÉRATION </a:t>
            </a:r>
          </a:p>
        </p:txBody>
      </p:sp>
      <p:graphicFrame>
        <p:nvGraphicFramePr>
          <p:cNvPr id="135" name="Graphique 134">
            <a:extLst>
              <a:ext uri="{FF2B5EF4-FFF2-40B4-BE49-F238E27FC236}">
                <a16:creationId xmlns:a16="http://schemas.microsoft.com/office/drawing/2014/main" id="{648C2591-C7CA-5E78-C462-19095C18F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160246"/>
              </p:ext>
            </p:extLst>
          </p:nvPr>
        </p:nvGraphicFramePr>
        <p:xfrm>
          <a:off x="-658918" y="4174342"/>
          <a:ext cx="4157092" cy="220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6" name="Rectangle 135">
            <a:extLst>
              <a:ext uri="{FF2B5EF4-FFF2-40B4-BE49-F238E27FC236}">
                <a16:creationId xmlns:a16="http://schemas.microsoft.com/office/drawing/2014/main" id="{2ECCADE2-577D-98EC-7FB9-479C5AA26FF9}"/>
              </a:ext>
            </a:extLst>
          </p:cNvPr>
          <p:cNvSpPr/>
          <p:nvPr/>
        </p:nvSpPr>
        <p:spPr>
          <a:xfrm>
            <a:off x="4324532" y="3758940"/>
            <a:ext cx="4009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CATÉGORIES SOCIO-PROFESSIONNELLES </a:t>
            </a:r>
          </a:p>
        </p:txBody>
      </p:sp>
      <p:graphicFrame>
        <p:nvGraphicFramePr>
          <p:cNvPr id="137" name="Graphique 136">
            <a:extLst>
              <a:ext uri="{FF2B5EF4-FFF2-40B4-BE49-F238E27FC236}">
                <a16:creationId xmlns:a16="http://schemas.microsoft.com/office/drawing/2014/main" id="{5F62E1AF-64D3-3071-01C1-6B849049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354590"/>
              </p:ext>
            </p:extLst>
          </p:nvPr>
        </p:nvGraphicFramePr>
        <p:xfrm>
          <a:off x="4798297" y="4301885"/>
          <a:ext cx="2695453" cy="1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8" name="ZoneTexte 137">
            <a:extLst>
              <a:ext uri="{FF2B5EF4-FFF2-40B4-BE49-F238E27FC236}">
                <a16:creationId xmlns:a16="http://schemas.microsoft.com/office/drawing/2014/main" id="{8A1C4310-5197-193B-263B-127A6C64CCAD}"/>
              </a:ext>
            </a:extLst>
          </p:cNvPr>
          <p:cNvSpPr txBox="1"/>
          <p:nvPr/>
        </p:nvSpPr>
        <p:spPr>
          <a:xfrm>
            <a:off x="4479301" y="4054411"/>
            <a:ext cx="1746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Agriculteur / exploitant (1%)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A53C581-18EC-9B9D-FA68-33C065546235}"/>
              </a:ext>
            </a:extLst>
          </p:cNvPr>
          <p:cNvSpPr txBox="1"/>
          <p:nvPr/>
        </p:nvSpPr>
        <p:spPr>
          <a:xfrm>
            <a:off x="5833543" y="4083056"/>
            <a:ext cx="206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Artisan, commerçant, chef d'entreprise (3%)</a:t>
            </a:r>
            <a:endParaRPr lang="en-US" sz="1000" dirty="0">
              <a:solidFill>
                <a:schemeClr val="tx2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A3B5717A-3520-EBFC-D75E-8645CFF96DAF}"/>
              </a:ext>
            </a:extLst>
          </p:cNvPr>
          <p:cNvSpPr txBox="1"/>
          <p:nvPr/>
        </p:nvSpPr>
        <p:spPr>
          <a:xfrm>
            <a:off x="6784077" y="4430468"/>
            <a:ext cx="191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Cadre et profession intellectuelle supérieure (14%) </a:t>
            </a:r>
            <a:endParaRPr lang="en-US" sz="1000" dirty="0">
              <a:solidFill>
                <a:schemeClr val="tx2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785A8232-6E0D-EFF5-ECD7-270B4C5D6516}"/>
              </a:ext>
            </a:extLst>
          </p:cNvPr>
          <p:cNvSpPr txBox="1"/>
          <p:nvPr/>
        </p:nvSpPr>
        <p:spPr>
          <a:xfrm>
            <a:off x="6812699" y="5102964"/>
            <a:ext cx="170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Profession intermédiaire (12</a:t>
            </a:r>
            <a:r>
              <a:rPr lang="fr-FR" sz="1000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%)</a:t>
            </a:r>
            <a:endParaRPr lang="en-US" sz="1000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232263B6-3C9D-8E1E-DA79-BC2D207A55FD}"/>
              </a:ext>
            </a:extLst>
          </p:cNvPr>
          <p:cNvSpPr txBox="1"/>
          <p:nvPr/>
        </p:nvSpPr>
        <p:spPr>
          <a:xfrm>
            <a:off x="6768563" y="5671327"/>
            <a:ext cx="121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Employé (24%)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14621008-C637-C03E-4ACA-901E90C5EE99}"/>
              </a:ext>
            </a:extLst>
          </p:cNvPr>
          <p:cNvSpPr txBox="1"/>
          <p:nvPr/>
        </p:nvSpPr>
        <p:spPr>
          <a:xfrm>
            <a:off x="4479302" y="5710769"/>
            <a:ext cx="84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Ouvrier (7%)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DA585757-1DAF-9A32-415C-D57AFF9BC8DA}"/>
              </a:ext>
            </a:extLst>
          </p:cNvPr>
          <p:cNvSpPr txBox="1"/>
          <p:nvPr/>
        </p:nvSpPr>
        <p:spPr>
          <a:xfrm>
            <a:off x="4479301" y="5039288"/>
            <a:ext cx="929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Retraité (27%) 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54E5C674-5C7F-E756-C538-272EA66A028D}"/>
              </a:ext>
            </a:extLst>
          </p:cNvPr>
          <p:cNvSpPr txBox="1"/>
          <p:nvPr/>
        </p:nvSpPr>
        <p:spPr>
          <a:xfrm>
            <a:off x="4479302" y="4550658"/>
            <a:ext cx="974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Etudiant   (5%)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CDE80639-B7DC-9BAE-A50A-1F4E9ECDFEC2}"/>
              </a:ext>
            </a:extLst>
          </p:cNvPr>
          <p:cNvSpPr txBox="1"/>
          <p:nvPr/>
        </p:nvSpPr>
        <p:spPr>
          <a:xfrm>
            <a:off x="4479302" y="4291635"/>
            <a:ext cx="1073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Sans emploi (7%)  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423DD95-1222-8072-BC88-D4576F936823}"/>
              </a:ext>
            </a:extLst>
          </p:cNvPr>
          <p:cNvSpPr/>
          <p:nvPr/>
        </p:nvSpPr>
        <p:spPr>
          <a:xfrm>
            <a:off x="8889408" y="3749375"/>
            <a:ext cx="270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EXPÉRIENCE DANS LES MÉTIERS DU GRAND ÂGE</a:t>
            </a:r>
          </a:p>
        </p:txBody>
      </p:sp>
      <p:graphicFrame>
        <p:nvGraphicFramePr>
          <p:cNvPr id="148" name="Graphique 147">
            <a:extLst>
              <a:ext uri="{FF2B5EF4-FFF2-40B4-BE49-F238E27FC236}">
                <a16:creationId xmlns:a16="http://schemas.microsoft.com/office/drawing/2014/main" id="{C1790D0F-33DC-BCEC-16CC-7AC2A1AA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317422"/>
              </p:ext>
            </p:extLst>
          </p:nvPr>
        </p:nvGraphicFramePr>
        <p:xfrm>
          <a:off x="8693434" y="4135907"/>
          <a:ext cx="3498566" cy="217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0" name="ZoneTexte 69">
            <a:extLst>
              <a:ext uri="{FF2B5EF4-FFF2-40B4-BE49-F238E27FC236}">
                <a16:creationId xmlns:a16="http://schemas.microsoft.com/office/drawing/2014/main" id="{8F665DA5-E254-439E-81D2-82FF1647E291}"/>
              </a:ext>
            </a:extLst>
          </p:cNvPr>
          <p:cNvSpPr txBox="1"/>
          <p:nvPr/>
        </p:nvSpPr>
        <p:spPr>
          <a:xfrm>
            <a:off x="98570" y="6175570"/>
            <a:ext cx="96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S1. Vous êtes : 	S2. Quel est votre âge 	S3. Dans quel département habitez-vous ?		S4. Dans quelle catégorie d’agglomération habitez-vous ?</a:t>
            </a:r>
            <a:b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</a:b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S5. Aujourd’hui, quel est votre activité professionnelle ?  	S6. Avez-vous une expérience significative (régulière ou supérieure à 1 an) de l’accompagnement de personnes âgées de plus de 75 ans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686F476B-2B00-37A1-C04D-F11641D541B3}"/>
              </a:ext>
            </a:extLst>
          </p:cNvPr>
          <p:cNvSpPr/>
          <p:nvPr/>
        </p:nvSpPr>
        <p:spPr>
          <a:xfrm>
            <a:off x="5391181" y="4320357"/>
            <a:ext cx="1656000" cy="1656237"/>
          </a:xfrm>
          <a:prstGeom prst="arc">
            <a:avLst>
              <a:gd name="adj1" fmla="val 16564184"/>
              <a:gd name="adj2" fmla="val 987751"/>
            </a:avLst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AFBE410-7385-A21D-18DF-7DC62FEAC0F8}"/>
              </a:ext>
            </a:extLst>
          </p:cNvPr>
          <p:cNvSpPr/>
          <p:nvPr/>
        </p:nvSpPr>
        <p:spPr>
          <a:xfrm>
            <a:off x="7269312" y="4844942"/>
            <a:ext cx="936290" cy="2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CSP+ : 30%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F66D83-D3A3-1BEE-D43F-542D10B0B52E}"/>
              </a:ext>
            </a:extLst>
          </p:cNvPr>
          <p:cNvSpPr/>
          <p:nvPr/>
        </p:nvSpPr>
        <p:spPr>
          <a:xfrm>
            <a:off x="4360598" y="5315041"/>
            <a:ext cx="846081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CSP- : 70% </a:t>
            </a:r>
          </a:p>
        </p:txBody>
      </p:sp>
      <p:sp>
        <p:nvSpPr>
          <p:cNvPr id="152" name="Arc 151">
            <a:extLst>
              <a:ext uri="{FF2B5EF4-FFF2-40B4-BE49-F238E27FC236}">
                <a16:creationId xmlns:a16="http://schemas.microsoft.com/office/drawing/2014/main" id="{38E58932-C998-9578-4EB7-4A6AB90962EE}"/>
              </a:ext>
            </a:extLst>
          </p:cNvPr>
          <p:cNvSpPr/>
          <p:nvPr/>
        </p:nvSpPr>
        <p:spPr>
          <a:xfrm>
            <a:off x="5397083" y="4324449"/>
            <a:ext cx="1656000" cy="1656237"/>
          </a:xfrm>
          <a:prstGeom prst="arc">
            <a:avLst>
              <a:gd name="adj1" fmla="val 1221645"/>
              <a:gd name="adj2" fmla="val 16160520"/>
            </a:avLst>
          </a:prstGeom>
          <a:ln w="1905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B6CBBA7-28B3-4ED2-BCB8-7B61733513E3}"/>
              </a:ext>
            </a:extLst>
          </p:cNvPr>
          <p:cNvGrpSpPr/>
          <p:nvPr/>
        </p:nvGrpSpPr>
        <p:grpSpPr>
          <a:xfrm>
            <a:off x="7250655" y="2310025"/>
            <a:ext cx="883792" cy="246221"/>
            <a:chOff x="7221589" y="1996612"/>
            <a:chExt cx="883792" cy="246221"/>
          </a:xfrm>
        </p:grpSpPr>
        <p:grpSp>
          <p:nvGrpSpPr>
            <p:cNvPr id="61" name="Groupe 277">
              <a:extLst>
                <a:ext uri="{FF2B5EF4-FFF2-40B4-BE49-F238E27FC236}">
                  <a16:creationId xmlns:a16="http://schemas.microsoft.com/office/drawing/2014/main" id="{EB10E3E7-EB23-F31E-F06B-3CA9B6E7DA8A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62" name="Freeform 117">
                <a:extLst>
                  <a:ext uri="{FF2B5EF4-FFF2-40B4-BE49-F238E27FC236}">
                    <a16:creationId xmlns:a16="http://schemas.microsoft.com/office/drawing/2014/main" id="{0945A67F-0250-2F00-DCF6-68A9CAD8E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" name="Freeform 118">
                <a:extLst>
                  <a:ext uri="{FF2B5EF4-FFF2-40B4-BE49-F238E27FC236}">
                    <a16:creationId xmlns:a16="http://schemas.microsoft.com/office/drawing/2014/main" id="{F9CB6263-604D-E821-830C-53EA8C2EF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64" name="Groupe 278">
              <a:extLst>
                <a:ext uri="{FF2B5EF4-FFF2-40B4-BE49-F238E27FC236}">
                  <a16:creationId xmlns:a16="http://schemas.microsoft.com/office/drawing/2014/main" id="{CB6319BE-927D-EDAD-B759-E687A2981FDE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66" name="Freeform 119">
                <a:extLst>
                  <a:ext uri="{FF2B5EF4-FFF2-40B4-BE49-F238E27FC236}">
                    <a16:creationId xmlns:a16="http://schemas.microsoft.com/office/drawing/2014/main" id="{3FD7C473-8D9F-E4F3-2637-FDE5C9415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" name="Freeform 120">
                <a:extLst>
                  <a:ext uri="{FF2B5EF4-FFF2-40B4-BE49-F238E27FC236}">
                    <a16:creationId xmlns:a16="http://schemas.microsoft.com/office/drawing/2014/main" id="{8773B1E0-3F53-6F09-AA4B-C7215AF0E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E7A7243-A22B-A322-7149-27E746D124B5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17%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12%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B27F32FB-ECAC-C62C-8E4B-41CD5420C687}"/>
              </a:ext>
            </a:extLst>
          </p:cNvPr>
          <p:cNvGrpSpPr/>
          <p:nvPr/>
        </p:nvGrpSpPr>
        <p:grpSpPr>
          <a:xfrm>
            <a:off x="7250655" y="2647814"/>
            <a:ext cx="883792" cy="246221"/>
            <a:chOff x="7221589" y="1996612"/>
            <a:chExt cx="883792" cy="246221"/>
          </a:xfrm>
        </p:grpSpPr>
        <p:grpSp>
          <p:nvGrpSpPr>
            <p:cNvPr id="71" name="Groupe 277">
              <a:extLst>
                <a:ext uri="{FF2B5EF4-FFF2-40B4-BE49-F238E27FC236}">
                  <a16:creationId xmlns:a16="http://schemas.microsoft.com/office/drawing/2014/main" id="{6905B207-9C83-D525-7CFC-FD756B7B6FC1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83" name="Freeform 117">
                <a:extLst>
                  <a:ext uri="{FF2B5EF4-FFF2-40B4-BE49-F238E27FC236}">
                    <a16:creationId xmlns:a16="http://schemas.microsoft.com/office/drawing/2014/main" id="{55742D73-FAA5-DABA-3F32-FD65A242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" name="Freeform 118">
                <a:extLst>
                  <a:ext uri="{FF2B5EF4-FFF2-40B4-BE49-F238E27FC236}">
                    <a16:creationId xmlns:a16="http://schemas.microsoft.com/office/drawing/2014/main" id="{E0969C8F-3EC0-C765-6FA1-C5BA77EF2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73" name="Groupe 278">
              <a:extLst>
                <a:ext uri="{FF2B5EF4-FFF2-40B4-BE49-F238E27FC236}">
                  <a16:creationId xmlns:a16="http://schemas.microsoft.com/office/drawing/2014/main" id="{E601E7D5-CC7B-A52E-56CC-6758FA6A3461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81" name="Freeform 119">
                <a:extLst>
                  <a:ext uri="{FF2B5EF4-FFF2-40B4-BE49-F238E27FC236}">
                    <a16:creationId xmlns:a16="http://schemas.microsoft.com/office/drawing/2014/main" id="{1E0B72EA-9550-46CE-60C4-5670E7790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" name="Freeform 120">
                <a:extLst>
                  <a:ext uri="{FF2B5EF4-FFF2-40B4-BE49-F238E27FC236}">
                    <a16:creationId xmlns:a16="http://schemas.microsoft.com/office/drawing/2014/main" id="{6C011422-74F2-03C0-3DC4-5D3C76C25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00F266C-262C-4B46-2D22-43957A83B4BF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22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29%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2DA7943-8E07-ED86-B444-112870208D17}"/>
              </a:ext>
            </a:extLst>
          </p:cNvPr>
          <p:cNvGrpSpPr/>
          <p:nvPr/>
        </p:nvGrpSpPr>
        <p:grpSpPr>
          <a:xfrm>
            <a:off x="7250655" y="2967075"/>
            <a:ext cx="883792" cy="246221"/>
            <a:chOff x="7221589" y="1996612"/>
            <a:chExt cx="883792" cy="246221"/>
          </a:xfrm>
        </p:grpSpPr>
        <p:grpSp>
          <p:nvGrpSpPr>
            <p:cNvPr id="86" name="Groupe 277">
              <a:extLst>
                <a:ext uri="{FF2B5EF4-FFF2-40B4-BE49-F238E27FC236}">
                  <a16:creationId xmlns:a16="http://schemas.microsoft.com/office/drawing/2014/main" id="{D17807D1-20DB-24DE-21B8-2CC537155A09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92" name="Freeform 117">
                <a:extLst>
                  <a:ext uri="{FF2B5EF4-FFF2-40B4-BE49-F238E27FC236}">
                    <a16:creationId xmlns:a16="http://schemas.microsoft.com/office/drawing/2014/main" id="{19F7C7EF-53F6-C448-A519-0435E9654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" name="Freeform 118">
                <a:extLst>
                  <a:ext uri="{FF2B5EF4-FFF2-40B4-BE49-F238E27FC236}">
                    <a16:creationId xmlns:a16="http://schemas.microsoft.com/office/drawing/2014/main" id="{C13682BE-23DB-CBFC-2D10-F7EA90474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88" name="Groupe 278">
              <a:extLst>
                <a:ext uri="{FF2B5EF4-FFF2-40B4-BE49-F238E27FC236}">
                  <a16:creationId xmlns:a16="http://schemas.microsoft.com/office/drawing/2014/main" id="{72A66BC6-B651-AF6C-26E9-010BDED9EAB7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90" name="Freeform 119">
                <a:extLst>
                  <a:ext uri="{FF2B5EF4-FFF2-40B4-BE49-F238E27FC236}">
                    <a16:creationId xmlns:a16="http://schemas.microsoft.com/office/drawing/2014/main" id="{03A23238-A6B1-F67C-494A-B0EEB047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" name="Freeform 120">
                <a:extLst>
                  <a:ext uri="{FF2B5EF4-FFF2-40B4-BE49-F238E27FC236}">
                    <a16:creationId xmlns:a16="http://schemas.microsoft.com/office/drawing/2014/main" id="{A0C6C277-3435-BCB7-0B9F-D260D36B3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4A4B044-48CB-BC68-1535-C0D4CD4C9B03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19%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31%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CBBF842D-DAED-2D83-F849-5948A778FBFA}"/>
              </a:ext>
            </a:extLst>
          </p:cNvPr>
          <p:cNvGrpSpPr/>
          <p:nvPr/>
        </p:nvGrpSpPr>
        <p:grpSpPr>
          <a:xfrm>
            <a:off x="7250655" y="3267551"/>
            <a:ext cx="883792" cy="246221"/>
            <a:chOff x="7221589" y="1996612"/>
            <a:chExt cx="883792" cy="246221"/>
          </a:xfrm>
        </p:grpSpPr>
        <p:grpSp>
          <p:nvGrpSpPr>
            <p:cNvPr id="95" name="Groupe 277">
              <a:extLst>
                <a:ext uri="{FF2B5EF4-FFF2-40B4-BE49-F238E27FC236}">
                  <a16:creationId xmlns:a16="http://schemas.microsoft.com/office/drawing/2014/main" id="{2E140D83-0012-AFAF-CA26-5C2492CDBFA7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00" name="Freeform 117">
                <a:extLst>
                  <a:ext uri="{FF2B5EF4-FFF2-40B4-BE49-F238E27FC236}">
                    <a16:creationId xmlns:a16="http://schemas.microsoft.com/office/drawing/2014/main" id="{9E44A747-E3C9-3996-F639-5726890A9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1" name="Freeform 118">
                <a:extLst>
                  <a:ext uri="{FF2B5EF4-FFF2-40B4-BE49-F238E27FC236}">
                    <a16:creationId xmlns:a16="http://schemas.microsoft.com/office/drawing/2014/main" id="{B07137FA-7B81-C17B-9B53-8B71A08DE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96" name="Groupe 278">
              <a:extLst>
                <a:ext uri="{FF2B5EF4-FFF2-40B4-BE49-F238E27FC236}">
                  <a16:creationId xmlns:a16="http://schemas.microsoft.com/office/drawing/2014/main" id="{79E1358B-3E38-CE31-A2D3-C96FB52FAC05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98" name="Freeform 119">
                <a:extLst>
                  <a:ext uri="{FF2B5EF4-FFF2-40B4-BE49-F238E27FC236}">
                    <a16:creationId xmlns:a16="http://schemas.microsoft.com/office/drawing/2014/main" id="{B20B9BA8-4134-73D8-C16F-FD5D35764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" name="Freeform 120">
                <a:extLst>
                  <a:ext uri="{FF2B5EF4-FFF2-40B4-BE49-F238E27FC236}">
                    <a16:creationId xmlns:a16="http://schemas.microsoft.com/office/drawing/2014/main" id="{BA2A34FA-2E87-30F2-6C83-01151A656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6FEA68BB-01DB-EB91-FD6C-5B7B933B8E91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32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18%</a:t>
              </a: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52FB77EE-458C-1701-DD04-6AADCB7E4A1E}"/>
              </a:ext>
            </a:extLst>
          </p:cNvPr>
          <p:cNvGrpSpPr/>
          <p:nvPr/>
        </p:nvGrpSpPr>
        <p:grpSpPr>
          <a:xfrm>
            <a:off x="11078503" y="4331275"/>
            <a:ext cx="883792" cy="246221"/>
            <a:chOff x="7221589" y="1996612"/>
            <a:chExt cx="883792" cy="246221"/>
          </a:xfrm>
        </p:grpSpPr>
        <p:grpSp>
          <p:nvGrpSpPr>
            <p:cNvPr id="103" name="Groupe 277">
              <a:extLst>
                <a:ext uri="{FF2B5EF4-FFF2-40B4-BE49-F238E27FC236}">
                  <a16:creationId xmlns:a16="http://schemas.microsoft.com/office/drawing/2014/main" id="{672EC0B1-CC69-9729-5AC7-FCAE45C3E0C2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08" name="Freeform 117">
                <a:extLst>
                  <a:ext uri="{FF2B5EF4-FFF2-40B4-BE49-F238E27FC236}">
                    <a16:creationId xmlns:a16="http://schemas.microsoft.com/office/drawing/2014/main" id="{624DC250-9C66-6D3E-DC44-EA02B8619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9" name="Freeform 118">
                <a:extLst>
                  <a:ext uri="{FF2B5EF4-FFF2-40B4-BE49-F238E27FC236}">
                    <a16:creationId xmlns:a16="http://schemas.microsoft.com/office/drawing/2014/main" id="{02E009D7-1D88-EF72-6FDE-585FD9802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4" name="Groupe 278">
              <a:extLst>
                <a:ext uri="{FF2B5EF4-FFF2-40B4-BE49-F238E27FC236}">
                  <a16:creationId xmlns:a16="http://schemas.microsoft.com/office/drawing/2014/main" id="{811E34A6-AFB3-FA41-3A32-8719854EF21A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06" name="Freeform 119">
                <a:extLst>
                  <a:ext uri="{FF2B5EF4-FFF2-40B4-BE49-F238E27FC236}">
                    <a16:creationId xmlns:a16="http://schemas.microsoft.com/office/drawing/2014/main" id="{B3F94C48-65B2-7B83-46AA-19B9362C5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7" name="Freeform 120">
                <a:extLst>
                  <a:ext uri="{FF2B5EF4-FFF2-40B4-BE49-F238E27FC236}">
                    <a16:creationId xmlns:a16="http://schemas.microsoft.com/office/drawing/2014/main" id="{DDC8DE28-3B30-8C65-BCA8-46D211C0C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8EFA454-EC68-0BC2-C793-FBB1F307F56E}"/>
                </a:ext>
              </a:extLst>
            </p:cNvPr>
            <p:cNvSpPr txBox="1"/>
            <p:nvPr/>
          </p:nvSpPr>
          <p:spPr bwMode="auto">
            <a:xfrm>
              <a:off x="7316292" y="1996612"/>
              <a:ext cx="71365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13%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6%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5FD023D2-EED1-8C41-03AA-0354CA245179}"/>
              </a:ext>
            </a:extLst>
          </p:cNvPr>
          <p:cNvGrpSpPr/>
          <p:nvPr/>
        </p:nvGrpSpPr>
        <p:grpSpPr>
          <a:xfrm>
            <a:off x="11195804" y="6064039"/>
            <a:ext cx="883792" cy="246221"/>
            <a:chOff x="7221589" y="1996612"/>
            <a:chExt cx="883792" cy="246221"/>
          </a:xfrm>
        </p:grpSpPr>
        <p:grpSp>
          <p:nvGrpSpPr>
            <p:cNvPr id="111" name="Groupe 277">
              <a:extLst>
                <a:ext uri="{FF2B5EF4-FFF2-40B4-BE49-F238E27FC236}">
                  <a16:creationId xmlns:a16="http://schemas.microsoft.com/office/drawing/2014/main" id="{620E0F24-455F-1ED1-373A-A1C0A51CA39F}"/>
                </a:ext>
              </a:extLst>
            </p:cNvPr>
            <p:cNvGrpSpPr/>
            <p:nvPr/>
          </p:nvGrpSpPr>
          <p:grpSpPr>
            <a:xfrm>
              <a:off x="8007352" y="2003946"/>
              <a:ext cx="98029" cy="231552"/>
              <a:chOff x="5497948" y="1390159"/>
              <a:chExt cx="231148" cy="600588"/>
            </a:xfrm>
            <a:solidFill>
              <a:schemeClr val="tx1"/>
            </a:solidFill>
          </p:grpSpPr>
          <p:sp>
            <p:nvSpPr>
              <p:cNvPr id="156" name="Freeform 117">
                <a:extLst>
                  <a:ext uri="{FF2B5EF4-FFF2-40B4-BE49-F238E27FC236}">
                    <a16:creationId xmlns:a16="http://schemas.microsoft.com/office/drawing/2014/main" id="{3E9834A9-7010-6914-E959-0F23C0F1D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948" y="1490915"/>
                <a:ext cx="231148" cy="49983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"/>
                  </a:cxn>
                  <a:cxn ang="0">
                    <a:pos x="5" y="10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115"/>
                  </a:cxn>
                  <a:cxn ang="0">
                    <a:pos x="2" y="120"/>
                  </a:cxn>
                  <a:cxn ang="0">
                    <a:pos x="9" y="125"/>
                  </a:cxn>
                  <a:cxn ang="0">
                    <a:pos x="12" y="123"/>
                  </a:cxn>
                  <a:cxn ang="0">
                    <a:pos x="17" y="118"/>
                  </a:cxn>
                  <a:cxn ang="0">
                    <a:pos x="19" y="42"/>
                  </a:cxn>
                  <a:cxn ang="0">
                    <a:pos x="27" y="110"/>
                  </a:cxn>
                  <a:cxn ang="0">
                    <a:pos x="27" y="113"/>
                  </a:cxn>
                  <a:cxn ang="0">
                    <a:pos x="27" y="238"/>
                  </a:cxn>
                  <a:cxn ang="0">
                    <a:pos x="32" y="248"/>
                  </a:cxn>
                  <a:cxn ang="0">
                    <a:pos x="41" y="253"/>
                  </a:cxn>
                  <a:cxn ang="0">
                    <a:pos x="46" y="253"/>
                  </a:cxn>
                  <a:cxn ang="0">
                    <a:pos x="54" y="245"/>
                  </a:cxn>
                  <a:cxn ang="0">
                    <a:pos x="56" y="128"/>
                  </a:cxn>
                  <a:cxn ang="0">
                    <a:pos x="61" y="238"/>
                  </a:cxn>
                  <a:cxn ang="0">
                    <a:pos x="63" y="245"/>
                  </a:cxn>
                  <a:cxn ang="0">
                    <a:pos x="71" y="253"/>
                  </a:cxn>
                  <a:cxn ang="0">
                    <a:pos x="76" y="253"/>
                  </a:cxn>
                  <a:cxn ang="0">
                    <a:pos x="85" y="248"/>
                  </a:cxn>
                  <a:cxn ang="0">
                    <a:pos x="90" y="238"/>
                  </a:cxn>
                  <a:cxn ang="0">
                    <a:pos x="90" y="110"/>
                  </a:cxn>
                  <a:cxn ang="0">
                    <a:pos x="98" y="42"/>
                  </a:cxn>
                  <a:cxn ang="0">
                    <a:pos x="98" y="115"/>
                  </a:cxn>
                  <a:cxn ang="0">
                    <a:pos x="100" y="120"/>
                  </a:cxn>
                  <a:cxn ang="0">
                    <a:pos x="108" y="125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17" y="29"/>
                  </a:cxn>
                  <a:cxn ang="0">
                    <a:pos x="117" y="25"/>
                  </a:cxn>
                  <a:cxn ang="0">
                    <a:pos x="117" y="17"/>
                  </a:cxn>
                  <a:cxn ang="0">
                    <a:pos x="103" y="2"/>
                  </a:cxn>
                  <a:cxn ang="0">
                    <a:pos x="90" y="0"/>
                  </a:cxn>
                </a:cxnLst>
                <a:rect l="0" t="0" r="r" b="b"/>
                <a:pathLst>
                  <a:path w="117" h="253">
                    <a:moveTo>
                      <a:pt x="90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5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2" y="123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5"/>
                    </a:lnTo>
                    <a:lnTo>
                      <a:pt x="19" y="42"/>
                    </a:lnTo>
                    <a:lnTo>
                      <a:pt x="27" y="42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7" y="238"/>
                    </a:lnTo>
                    <a:lnTo>
                      <a:pt x="27" y="238"/>
                    </a:lnTo>
                    <a:lnTo>
                      <a:pt x="29" y="245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1" y="253"/>
                    </a:lnTo>
                    <a:lnTo>
                      <a:pt x="41" y="253"/>
                    </a:lnTo>
                    <a:lnTo>
                      <a:pt x="46" y="253"/>
                    </a:lnTo>
                    <a:lnTo>
                      <a:pt x="51" y="248"/>
                    </a:lnTo>
                    <a:lnTo>
                      <a:pt x="54" y="245"/>
                    </a:lnTo>
                    <a:lnTo>
                      <a:pt x="56" y="23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3" y="245"/>
                    </a:lnTo>
                    <a:lnTo>
                      <a:pt x="66" y="248"/>
                    </a:lnTo>
                    <a:lnTo>
                      <a:pt x="71" y="253"/>
                    </a:lnTo>
                    <a:lnTo>
                      <a:pt x="76" y="253"/>
                    </a:lnTo>
                    <a:lnTo>
                      <a:pt x="76" y="253"/>
                    </a:lnTo>
                    <a:lnTo>
                      <a:pt x="81" y="253"/>
                    </a:lnTo>
                    <a:lnTo>
                      <a:pt x="85" y="248"/>
                    </a:lnTo>
                    <a:lnTo>
                      <a:pt x="88" y="245"/>
                    </a:lnTo>
                    <a:lnTo>
                      <a:pt x="90" y="238"/>
                    </a:lnTo>
                    <a:lnTo>
                      <a:pt x="90" y="110"/>
                    </a:lnTo>
                    <a:lnTo>
                      <a:pt x="90" y="110"/>
                    </a:lnTo>
                    <a:lnTo>
                      <a:pt x="90" y="42"/>
                    </a:lnTo>
                    <a:lnTo>
                      <a:pt x="98" y="42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8"/>
                    </a:lnTo>
                    <a:lnTo>
                      <a:pt x="100" y="120"/>
                    </a:lnTo>
                    <a:lnTo>
                      <a:pt x="103" y="123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2" y="123"/>
                    </a:lnTo>
                    <a:lnTo>
                      <a:pt x="115" y="120"/>
                    </a:lnTo>
                    <a:lnTo>
                      <a:pt x="117" y="118"/>
                    </a:lnTo>
                    <a:lnTo>
                      <a:pt x="117" y="115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17"/>
                    </a:lnTo>
                    <a:lnTo>
                      <a:pt x="110" y="10"/>
                    </a:lnTo>
                    <a:lnTo>
                      <a:pt x="103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" name="Freeform 118">
                <a:extLst>
                  <a:ext uri="{FF2B5EF4-FFF2-40B4-BE49-F238E27FC236}">
                    <a16:creationId xmlns:a16="http://schemas.microsoft.com/office/drawing/2014/main" id="{A65224DE-0ECE-1251-8CB6-9AFD6EC8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19" y="1390159"/>
                <a:ext cx="96805" cy="90879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46"/>
                  </a:cxn>
                  <a:cxn ang="0">
                    <a:pos x="34" y="46"/>
                  </a:cxn>
                  <a:cxn ang="0">
                    <a:pos x="42" y="41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9" y="24"/>
                  </a:cxn>
                  <a:cxn ang="0">
                    <a:pos x="47" y="14"/>
                  </a:cxn>
                  <a:cxn ang="0">
                    <a:pos x="42" y="7"/>
                  </a:cxn>
                  <a:cxn ang="0">
                    <a:pos x="34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1"/>
                  </a:cxn>
                  <a:cxn ang="0">
                    <a:pos x="15" y="46"/>
                  </a:cxn>
                  <a:cxn ang="0">
                    <a:pos x="25" y="46"/>
                  </a:cxn>
                  <a:cxn ang="0">
                    <a:pos x="25" y="46"/>
                  </a:cxn>
                </a:cxnLst>
                <a:rect l="0" t="0" r="r" b="b"/>
                <a:pathLst>
                  <a:path w="49" h="46">
                    <a:moveTo>
                      <a:pt x="25" y="46"/>
                    </a:moveTo>
                    <a:lnTo>
                      <a:pt x="25" y="46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14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3373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12" name="Groupe 278">
              <a:extLst>
                <a:ext uri="{FF2B5EF4-FFF2-40B4-BE49-F238E27FC236}">
                  <a16:creationId xmlns:a16="http://schemas.microsoft.com/office/drawing/2014/main" id="{E3A97658-B31A-F8FC-F66A-EB0731B509F3}"/>
                </a:ext>
              </a:extLst>
            </p:cNvPr>
            <p:cNvGrpSpPr/>
            <p:nvPr/>
          </p:nvGrpSpPr>
          <p:grpSpPr>
            <a:xfrm>
              <a:off x="7221589" y="2003946"/>
              <a:ext cx="117301" cy="231553"/>
              <a:chOff x="6039268" y="1407939"/>
              <a:chExt cx="276587" cy="600590"/>
            </a:xfrm>
            <a:solidFill>
              <a:schemeClr val="tx1"/>
            </a:solidFill>
          </p:grpSpPr>
          <p:sp>
            <p:nvSpPr>
              <p:cNvPr id="154" name="Freeform 119">
                <a:extLst>
                  <a:ext uri="{FF2B5EF4-FFF2-40B4-BE49-F238E27FC236}">
                    <a16:creationId xmlns:a16="http://schemas.microsoft.com/office/drawing/2014/main" id="{9F806340-354D-9489-926A-983CEFF16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122" y="1407939"/>
                <a:ext cx="92854" cy="92854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25" y="47"/>
                  </a:cxn>
                  <a:cxn ang="0">
                    <a:pos x="32" y="44"/>
                  </a:cxn>
                  <a:cxn ang="0">
                    <a:pos x="39" y="40"/>
                  </a:cxn>
                  <a:cxn ang="0">
                    <a:pos x="44" y="32"/>
                  </a:cxn>
                  <a:cxn ang="0">
                    <a:pos x="47" y="25"/>
                  </a:cxn>
                  <a:cxn ang="0">
                    <a:pos x="47" y="25"/>
                  </a:cxn>
                  <a:cxn ang="0">
                    <a:pos x="44" y="15"/>
                  </a:cxn>
                  <a:cxn ang="0">
                    <a:pos x="39" y="8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5" y="3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40"/>
                  </a:cxn>
                  <a:cxn ang="0">
                    <a:pos x="15" y="44"/>
                  </a:cxn>
                  <a:cxn ang="0">
                    <a:pos x="25" y="47"/>
                  </a:cxn>
                  <a:cxn ang="0">
                    <a:pos x="25" y="47"/>
                  </a:cxn>
                </a:cxnLst>
                <a:rect l="0" t="0" r="r" b="b"/>
                <a:pathLst>
                  <a:path w="47" h="47">
                    <a:moveTo>
                      <a:pt x="25" y="47"/>
                    </a:moveTo>
                    <a:lnTo>
                      <a:pt x="25" y="47"/>
                    </a:lnTo>
                    <a:lnTo>
                      <a:pt x="32" y="44"/>
                    </a:lnTo>
                    <a:lnTo>
                      <a:pt x="39" y="40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4" y="15"/>
                    </a:lnTo>
                    <a:lnTo>
                      <a:pt x="39" y="8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4"/>
                    </a:lnTo>
                    <a:lnTo>
                      <a:pt x="25" y="4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" name="Freeform 120">
                <a:extLst>
                  <a:ext uri="{FF2B5EF4-FFF2-40B4-BE49-F238E27FC236}">
                    <a16:creationId xmlns:a16="http://schemas.microsoft.com/office/drawing/2014/main" id="{405F48FB-4A90-EBB2-5571-FC95AB1D6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268" y="1520550"/>
                <a:ext cx="276587" cy="487979"/>
              </a:xfrm>
              <a:custGeom>
                <a:avLst/>
                <a:gdLst/>
                <a:ahLst/>
                <a:cxnLst>
                  <a:cxn ang="0">
                    <a:pos x="116" y="14"/>
                  </a:cxn>
                  <a:cxn ang="0">
                    <a:pos x="113" y="7"/>
                  </a:cxn>
                  <a:cxn ang="0">
                    <a:pos x="106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30" y="7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3" y="90"/>
                  </a:cxn>
                  <a:cxn ang="0">
                    <a:pos x="3" y="98"/>
                  </a:cxn>
                  <a:cxn ang="0">
                    <a:pos x="8" y="103"/>
                  </a:cxn>
                  <a:cxn ang="0">
                    <a:pos x="13" y="105"/>
                  </a:cxn>
                  <a:cxn ang="0">
                    <a:pos x="20" y="100"/>
                  </a:cxn>
                  <a:cxn ang="0">
                    <a:pos x="40" y="34"/>
                  </a:cxn>
                  <a:cxn ang="0">
                    <a:pos x="42" y="34"/>
                  </a:cxn>
                  <a:cxn ang="0">
                    <a:pos x="15" y="147"/>
                  </a:cxn>
                  <a:cxn ang="0">
                    <a:pos x="45" y="238"/>
                  </a:cxn>
                  <a:cxn ang="0">
                    <a:pos x="47" y="243"/>
                  </a:cxn>
                  <a:cxn ang="0">
                    <a:pos x="52" y="247"/>
                  </a:cxn>
                  <a:cxn ang="0">
                    <a:pos x="57" y="247"/>
                  </a:cxn>
                  <a:cxn ang="0">
                    <a:pos x="64" y="245"/>
                  </a:cxn>
                  <a:cxn ang="0">
                    <a:pos x="69" y="238"/>
                  </a:cxn>
                  <a:cxn ang="0">
                    <a:pos x="74" y="147"/>
                  </a:cxn>
                  <a:cxn ang="0">
                    <a:pos x="74" y="238"/>
                  </a:cxn>
                  <a:cxn ang="0">
                    <a:pos x="79" y="245"/>
                  </a:cxn>
                  <a:cxn ang="0">
                    <a:pos x="86" y="247"/>
                  </a:cxn>
                  <a:cxn ang="0">
                    <a:pos x="91" y="247"/>
                  </a:cxn>
                  <a:cxn ang="0">
                    <a:pos x="96" y="243"/>
                  </a:cxn>
                  <a:cxn ang="0">
                    <a:pos x="99" y="147"/>
                  </a:cxn>
                  <a:cxn ang="0">
                    <a:pos x="96" y="34"/>
                  </a:cxn>
                  <a:cxn ang="0">
                    <a:pos x="99" y="34"/>
                  </a:cxn>
                  <a:cxn ang="0">
                    <a:pos x="121" y="98"/>
                  </a:cxn>
                  <a:cxn ang="0">
                    <a:pos x="123" y="100"/>
                  </a:cxn>
                  <a:cxn ang="0">
                    <a:pos x="130" y="105"/>
                  </a:cxn>
                  <a:cxn ang="0">
                    <a:pos x="135" y="103"/>
                  </a:cxn>
                  <a:cxn ang="0">
                    <a:pos x="140" y="98"/>
                  </a:cxn>
                  <a:cxn ang="0">
                    <a:pos x="140" y="90"/>
                  </a:cxn>
                </a:cxnLst>
                <a:rect l="0" t="0" r="r" b="b"/>
                <a:pathLst>
                  <a:path w="140" h="247">
                    <a:moveTo>
                      <a:pt x="140" y="90"/>
                    </a:moveTo>
                    <a:lnTo>
                      <a:pt x="116" y="14"/>
                    </a:lnTo>
                    <a:lnTo>
                      <a:pt x="116" y="14"/>
                    </a:lnTo>
                    <a:lnTo>
                      <a:pt x="113" y="7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13" y="105"/>
                    </a:lnTo>
                    <a:lnTo>
                      <a:pt x="15" y="103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15" y="147"/>
                    </a:lnTo>
                    <a:lnTo>
                      <a:pt x="45" y="147"/>
                    </a:lnTo>
                    <a:lnTo>
                      <a:pt x="45" y="238"/>
                    </a:lnTo>
                    <a:lnTo>
                      <a:pt x="45" y="238"/>
                    </a:lnTo>
                    <a:lnTo>
                      <a:pt x="47" y="243"/>
                    </a:lnTo>
                    <a:lnTo>
                      <a:pt x="49" y="245"/>
                    </a:lnTo>
                    <a:lnTo>
                      <a:pt x="52" y="247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62" y="247"/>
                    </a:lnTo>
                    <a:lnTo>
                      <a:pt x="64" y="245"/>
                    </a:lnTo>
                    <a:lnTo>
                      <a:pt x="67" y="243"/>
                    </a:lnTo>
                    <a:lnTo>
                      <a:pt x="69" y="238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238"/>
                    </a:lnTo>
                    <a:lnTo>
                      <a:pt x="74" y="238"/>
                    </a:lnTo>
                    <a:lnTo>
                      <a:pt x="76" y="243"/>
                    </a:lnTo>
                    <a:lnTo>
                      <a:pt x="79" y="245"/>
                    </a:lnTo>
                    <a:lnTo>
                      <a:pt x="81" y="247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91" y="247"/>
                    </a:lnTo>
                    <a:lnTo>
                      <a:pt x="94" y="245"/>
                    </a:lnTo>
                    <a:lnTo>
                      <a:pt x="96" y="243"/>
                    </a:lnTo>
                    <a:lnTo>
                      <a:pt x="99" y="238"/>
                    </a:lnTo>
                    <a:lnTo>
                      <a:pt x="99" y="147"/>
                    </a:lnTo>
                    <a:lnTo>
                      <a:pt x="128" y="147"/>
                    </a:lnTo>
                    <a:lnTo>
                      <a:pt x="96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21" y="98"/>
                    </a:lnTo>
                    <a:lnTo>
                      <a:pt x="121" y="98"/>
                    </a:lnTo>
                    <a:lnTo>
                      <a:pt x="123" y="100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8" y="103"/>
                    </a:lnTo>
                    <a:lnTo>
                      <a:pt x="140" y="98"/>
                    </a:lnTo>
                    <a:lnTo>
                      <a:pt x="140" y="95"/>
                    </a:lnTo>
                    <a:lnTo>
                      <a:pt x="140" y="90"/>
                    </a:lnTo>
                    <a:lnTo>
                      <a:pt x="140" y="90"/>
                    </a:lnTo>
                    <a:close/>
                  </a:path>
                </a:pathLst>
              </a:custGeom>
              <a:solidFill>
                <a:srgbClr val="B3477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5E5EC3DD-4372-1EA4-61F7-EB96DD0E37E7}"/>
                </a:ext>
              </a:extLst>
            </p:cNvPr>
            <p:cNvSpPr txBox="1"/>
            <p:nvPr/>
          </p:nvSpPr>
          <p:spPr bwMode="auto">
            <a:xfrm>
              <a:off x="7287438" y="1996612"/>
              <a:ext cx="77136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003366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fr-FR" sz="900" dirty="0">
                  <a:solidFill>
                    <a:srgbClr val="777777"/>
                  </a:solidFill>
                  <a:latin typeface="Calibri Light" panose="020F0302020204030204" pitchFamily="34" charset="0"/>
                </a:rPr>
                <a:t>56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% /</a:t>
              </a:r>
              <a:r>
                <a:rPr lang="fr-FR" sz="1000" b="0" dirty="0">
                  <a:solidFill>
                    <a:schemeClr val="accent2"/>
                  </a:solidFill>
                  <a:effectLst/>
                  <a:latin typeface="Calibri Light" panose="020F0302020204030204" pitchFamily="34" charset="0"/>
                </a:rPr>
                <a:t>S</a:t>
              </a:r>
              <a:r>
                <a:rPr lang="fr-FR" sz="900" b="0" dirty="0">
                  <a:solidFill>
                    <a:srgbClr val="777777"/>
                  </a:solidFill>
                  <a:effectLst/>
                  <a:latin typeface="Calibri Light" panose="020F0302020204030204" pitchFamily="34" charset="0"/>
                </a:rPr>
                <a:t>/ 64%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80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26476AE5-AFB7-4A3D-8D7B-E04C4923BD87}"/>
              </a:ext>
            </a:extLst>
          </p:cNvPr>
          <p:cNvSpPr txBox="1">
            <a:spLocks/>
          </p:cNvSpPr>
          <p:nvPr/>
        </p:nvSpPr>
        <p:spPr>
          <a:xfrm>
            <a:off x="2488381" y="818083"/>
            <a:ext cx="7177530" cy="716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176213" indent="-176213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250" indent="-166688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17780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74625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24237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000" b="1" dirty="0">
                <a:solidFill>
                  <a:srgbClr val="606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797 répondants ont indiqué avoir une expérience dans les métiers du grand âge ou la prise en charge de personnes âgées</a:t>
            </a:r>
            <a:endParaRPr lang="fr-FR" b="1" dirty="0">
              <a:solidFill>
                <a:srgbClr val="606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7237D6C-5986-4B69-98EC-B2C34219ECBA}"/>
              </a:ext>
            </a:extLst>
          </p:cNvPr>
          <p:cNvSpPr/>
          <p:nvPr/>
        </p:nvSpPr>
        <p:spPr>
          <a:xfrm>
            <a:off x="409639" y="1684346"/>
            <a:ext cx="3039489" cy="281379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SEXE DES PARTICIPANTS </a:t>
            </a:r>
          </a:p>
        </p:txBody>
      </p:sp>
      <p:sp>
        <p:nvSpPr>
          <p:cNvPr id="57" name="Google Shape;223;p38">
            <a:extLst>
              <a:ext uri="{FF2B5EF4-FFF2-40B4-BE49-F238E27FC236}">
                <a16:creationId xmlns:a16="http://schemas.microsoft.com/office/drawing/2014/main" id="{393089EF-94BC-4EB3-82DF-0D645CA7E2F5}"/>
              </a:ext>
            </a:extLst>
          </p:cNvPr>
          <p:cNvSpPr/>
          <p:nvPr/>
        </p:nvSpPr>
        <p:spPr>
          <a:xfrm>
            <a:off x="4906" y="363187"/>
            <a:ext cx="5361000" cy="385800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7A0DBA9-699F-47B3-BB23-43640BF30ED1}"/>
              </a:ext>
            </a:extLst>
          </p:cNvPr>
          <p:cNvSpPr txBox="1"/>
          <p:nvPr/>
        </p:nvSpPr>
        <p:spPr>
          <a:xfrm>
            <a:off x="262786" y="148922"/>
            <a:ext cx="1181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28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PROFIL DES PARTICIPANTS </a:t>
            </a:r>
            <a:r>
              <a:rPr lang="fr-FR" sz="2000" b="1" spc="300" dirty="0">
                <a:solidFill>
                  <a:srgbClr val="606060"/>
                </a:solidFill>
                <a:latin typeface="Tenorite" panose="00000500000000000000" pitchFamily="2" charset="0"/>
                <a:sym typeface="Wingdings" pitchFamily="2" charset="2"/>
              </a:rPr>
              <a:t>– Expérience dans les métiers du grand âge  </a:t>
            </a:r>
            <a:endParaRPr lang="fr-FR" sz="2800" b="1" spc="300" dirty="0">
              <a:solidFill>
                <a:srgbClr val="606060"/>
              </a:solidFill>
              <a:latin typeface="Tenorite" panose="00000500000000000000" pitchFamily="2" charset="0"/>
              <a:sym typeface="Wingdings" pitchFamily="2" charset="2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B030BA-EC4E-290F-E1E5-C85E9CB6157C}"/>
              </a:ext>
            </a:extLst>
          </p:cNvPr>
          <p:cNvSpPr/>
          <p:nvPr/>
        </p:nvSpPr>
        <p:spPr>
          <a:xfrm>
            <a:off x="4400587" y="1685240"/>
            <a:ext cx="270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ÂGE DES PARTICIPANTS </a:t>
            </a:r>
          </a:p>
        </p:txBody>
      </p:sp>
      <p:graphicFrame>
        <p:nvGraphicFramePr>
          <p:cNvPr id="74" name="Graphique 73">
            <a:extLst>
              <a:ext uri="{FF2B5EF4-FFF2-40B4-BE49-F238E27FC236}">
                <a16:creationId xmlns:a16="http://schemas.microsoft.com/office/drawing/2014/main" id="{46B0415D-83AF-739B-8B29-D4A864959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06022"/>
              </p:ext>
            </p:extLst>
          </p:nvPr>
        </p:nvGraphicFramePr>
        <p:xfrm>
          <a:off x="5838506" y="2084636"/>
          <a:ext cx="2700204" cy="138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Tableau 74">
            <a:extLst>
              <a:ext uri="{FF2B5EF4-FFF2-40B4-BE49-F238E27FC236}">
                <a16:creationId xmlns:a16="http://schemas.microsoft.com/office/drawing/2014/main" id="{76B48D59-48AD-D230-576E-941958B3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91963"/>
              </p:ext>
            </p:extLst>
          </p:nvPr>
        </p:nvGraphicFramePr>
        <p:xfrm>
          <a:off x="4185850" y="2510872"/>
          <a:ext cx="153416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08">
                <a:tc>
                  <a:txBody>
                    <a:bodyPr/>
                    <a:lstStyle/>
                    <a:p>
                      <a:pPr algn="l"/>
                      <a:r>
                        <a:rPr lang="fr-FR" sz="11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Âge moyen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Ecart-type</a:t>
                      </a:r>
                    </a:p>
                    <a:p>
                      <a:pPr algn="l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Médiane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48,6 ans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 ans </a:t>
                      </a:r>
                    </a:p>
                    <a:p>
                      <a:pPr algn="ctr"/>
                      <a:r>
                        <a:rPr lang="fr-FR" sz="900" b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 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CCD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6" name="Groupe 75">
            <a:extLst>
              <a:ext uri="{FF2B5EF4-FFF2-40B4-BE49-F238E27FC236}">
                <a16:creationId xmlns:a16="http://schemas.microsoft.com/office/drawing/2014/main" id="{2E0CE021-7C15-A560-B0CD-795607098639}"/>
              </a:ext>
            </a:extLst>
          </p:cNvPr>
          <p:cNvGrpSpPr/>
          <p:nvPr/>
        </p:nvGrpSpPr>
        <p:grpSpPr>
          <a:xfrm>
            <a:off x="8863768" y="1980335"/>
            <a:ext cx="2401881" cy="1747554"/>
            <a:chOff x="6145640" y="543114"/>
            <a:chExt cx="2401881" cy="1720751"/>
          </a:xfrm>
        </p:grpSpPr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E1C7DF65-7F5C-DC8D-97C8-23A8C7F1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50" y="543114"/>
              <a:ext cx="1795371" cy="1720751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24237"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66606BB1-BB78-8C1C-E32E-984750BB2DB1}"/>
                </a:ext>
              </a:extLst>
            </p:cNvPr>
            <p:cNvGrpSpPr/>
            <p:nvPr/>
          </p:nvGrpSpPr>
          <p:grpSpPr>
            <a:xfrm>
              <a:off x="6145640" y="663245"/>
              <a:ext cx="631202" cy="1451595"/>
              <a:chOff x="3081228" y="689544"/>
              <a:chExt cx="631202" cy="1451595"/>
            </a:xfrm>
          </p:grpSpPr>
          <p:grpSp>
            <p:nvGrpSpPr>
              <p:cNvPr id="120" name="Groupe 119">
                <a:extLst>
                  <a:ext uri="{FF2B5EF4-FFF2-40B4-BE49-F238E27FC236}">
                    <a16:creationId xmlns:a16="http://schemas.microsoft.com/office/drawing/2014/main" id="{82587167-39B9-D65D-2099-C7AA6A64431F}"/>
                  </a:ext>
                </a:extLst>
              </p:cNvPr>
              <p:cNvGrpSpPr/>
              <p:nvPr/>
            </p:nvGrpSpPr>
            <p:grpSpPr>
              <a:xfrm>
                <a:off x="3081228" y="689544"/>
                <a:ext cx="172134" cy="1451595"/>
                <a:chOff x="3081228" y="689544"/>
                <a:chExt cx="172134" cy="1451595"/>
              </a:xfrm>
            </p:grpSpPr>
            <p:sp>
              <p:nvSpPr>
                <p:cNvPr id="126" name="Freeform 19">
                  <a:extLst>
                    <a:ext uri="{FF2B5EF4-FFF2-40B4-BE49-F238E27FC236}">
                      <a16:creationId xmlns:a16="http://schemas.microsoft.com/office/drawing/2014/main" id="{6F04C5BD-D2B2-9A85-9D85-1B21FAB2C7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91832" y="689544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B715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7" name="Freeform 19">
                  <a:extLst>
                    <a:ext uri="{FF2B5EF4-FFF2-40B4-BE49-F238E27FC236}">
                      <a16:creationId xmlns:a16="http://schemas.microsoft.com/office/drawing/2014/main" id="{35D4B4C5-C7FE-5841-6E1E-D67A0FC056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766" y="993523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0799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8" name="Freeform 19">
                  <a:extLst>
                    <a:ext uri="{FF2B5EF4-FFF2-40B4-BE49-F238E27FC236}">
                      <a16:creationId xmlns:a16="http://schemas.microsoft.com/office/drawing/2014/main" id="{CFA04B2B-E9F3-5A51-C6AE-817D3A99F3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229" y="1297502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129" name="Freeform 19">
                  <a:extLst>
                    <a:ext uri="{FF2B5EF4-FFF2-40B4-BE49-F238E27FC236}">
                      <a16:creationId xmlns:a16="http://schemas.microsoft.com/office/drawing/2014/main" id="{C8B621D5-EF26-687C-41EB-2E24622BDA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228" y="1601480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B1E9E9"/>
                    </a:solidFill>
                    <a:latin typeface="Calibri"/>
                  </a:endParaRPr>
                </a:p>
              </p:txBody>
            </p:sp>
            <p:sp>
              <p:nvSpPr>
                <p:cNvPr id="130" name="Freeform 19">
                  <a:extLst>
                    <a:ext uri="{FF2B5EF4-FFF2-40B4-BE49-F238E27FC236}">
                      <a16:creationId xmlns:a16="http://schemas.microsoft.com/office/drawing/2014/main" id="{30138E90-C0F5-BF40-F516-79A358DCC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81766" y="1905460"/>
                  <a:ext cx="161530" cy="235679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281" y="140"/>
                    </a:cxn>
                    <a:cxn ang="0">
                      <a:pos x="235" y="244"/>
                    </a:cxn>
                    <a:cxn ang="0">
                      <a:pos x="156" y="384"/>
                    </a:cxn>
                    <a:cxn ang="0">
                      <a:pos x="124" y="384"/>
                    </a:cxn>
                    <a:cxn ang="0">
                      <a:pos x="45" y="244"/>
                    </a:cxn>
                    <a:cxn ang="0">
                      <a:pos x="0" y="14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243" y="140"/>
                    </a:cxn>
                    <a:cxn ang="0">
                      <a:pos x="140" y="244"/>
                    </a:cxn>
                    <a:cxn ang="0">
                      <a:pos x="37" y="140"/>
                    </a:cxn>
                    <a:cxn ang="0">
                      <a:pos x="140" y="37"/>
                    </a:cxn>
                  </a:cxnLst>
                  <a:rect l="0" t="0" r="r" b="b"/>
                  <a:pathLst>
                    <a:path w="281" h="409">
                      <a:moveTo>
                        <a:pt x="140" y="0"/>
                      </a:moveTo>
                      <a:cubicBezTo>
                        <a:pt x="218" y="0"/>
                        <a:pt x="281" y="63"/>
                        <a:pt x="281" y="140"/>
                      </a:cubicBezTo>
                      <a:cubicBezTo>
                        <a:pt x="281" y="181"/>
                        <a:pt x="263" y="218"/>
                        <a:pt x="235" y="244"/>
                      </a:cubicBezTo>
                      <a:cubicBezTo>
                        <a:pt x="219" y="258"/>
                        <a:pt x="170" y="358"/>
                        <a:pt x="156" y="384"/>
                      </a:cubicBezTo>
                      <a:cubicBezTo>
                        <a:pt x="143" y="409"/>
                        <a:pt x="137" y="409"/>
                        <a:pt x="124" y="384"/>
                      </a:cubicBezTo>
                      <a:cubicBezTo>
                        <a:pt x="111" y="358"/>
                        <a:pt x="61" y="258"/>
                        <a:pt x="45" y="244"/>
                      </a:cubicBezTo>
                      <a:cubicBezTo>
                        <a:pt x="16" y="217"/>
                        <a:pt x="0" y="180"/>
                        <a:pt x="0" y="140"/>
                      </a:cubicBezTo>
                      <a:cubicBezTo>
                        <a:pt x="0" y="63"/>
                        <a:pt x="62" y="0"/>
                        <a:pt x="140" y="0"/>
                      </a:cubicBezTo>
                      <a:close/>
                      <a:moveTo>
                        <a:pt x="140" y="37"/>
                      </a:moveTo>
                      <a:cubicBezTo>
                        <a:pt x="197" y="37"/>
                        <a:pt x="243" y="83"/>
                        <a:pt x="243" y="140"/>
                      </a:cubicBezTo>
                      <a:cubicBezTo>
                        <a:pt x="243" y="197"/>
                        <a:pt x="197" y="244"/>
                        <a:pt x="140" y="244"/>
                      </a:cubicBezTo>
                      <a:cubicBezTo>
                        <a:pt x="83" y="244"/>
                        <a:pt x="37" y="197"/>
                        <a:pt x="37" y="140"/>
                      </a:cubicBezTo>
                      <a:cubicBezTo>
                        <a:pt x="37" y="83"/>
                        <a:pt x="83" y="37"/>
                        <a:pt x="140" y="37"/>
                      </a:cubicBezTo>
                      <a:close/>
                    </a:path>
                  </a:pathLst>
                </a:custGeom>
                <a:solidFill>
                  <a:srgbClr val="0048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24237">
                    <a:defRPr/>
                  </a:pP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EF0D7F02-6342-ABF6-C6D0-35C423431B04}"/>
                  </a:ext>
                </a:extLst>
              </p:cNvPr>
              <p:cNvSpPr txBox="1"/>
              <p:nvPr/>
            </p:nvSpPr>
            <p:spPr>
              <a:xfrm>
                <a:off x="3310597" y="707881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IDF</a:t>
                </a: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2FACE9D3-5544-F3F9-0AE2-8B829EFF5B41}"/>
                  </a:ext>
                </a:extLst>
              </p:cNvPr>
              <p:cNvSpPr txBox="1"/>
              <p:nvPr/>
            </p:nvSpPr>
            <p:spPr>
              <a:xfrm>
                <a:off x="3310597" y="1022228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N-O</a:t>
                </a:r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E11A6895-3BC5-9DC0-F1EE-549F770E9219}"/>
                  </a:ext>
                </a:extLst>
              </p:cNvPr>
              <p:cNvSpPr txBox="1"/>
              <p:nvPr/>
            </p:nvSpPr>
            <p:spPr>
              <a:xfrm>
                <a:off x="3304713" y="1336574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N-E</a:t>
                </a:r>
              </a:p>
            </p:txBody>
          </p: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D7629698-B275-2FF0-E6EA-F6C2D7EC3A98}"/>
                  </a:ext>
                </a:extLst>
              </p:cNvPr>
              <p:cNvSpPr txBox="1"/>
              <p:nvPr/>
            </p:nvSpPr>
            <p:spPr>
              <a:xfrm>
                <a:off x="3300437" y="1650921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S-O</a:t>
                </a:r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A2961FF4-C7C9-45CF-1364-18CE9B733C4B}"/>
                  </a:ext>
                </a:extLst>
              </p:cNvPr>
              <p:cNvSpPr txBox="1"/>
              <p:nvPr/>
            </p:nvSpPr>
            <p:spPr>
              <a:xfrm>
                <a:off x="3304713" y="1965266"/>
                <a:ext cx="401833" cy="1592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1051" b="1" kern="0" dirty="0">
                    <a:solidFill>
                      <a:srgbClr val="58585B"/>
                    </a:solidFill>
                    <a:latin typeface="Calibri"/>
                  </a:rPr>
                  <a:t>S-E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8A28F932-6543-7AAD-A11F-E1F97D2EC2A1}"/>
                </a:ext>
              </a:extLst>
            </p:cNvPr>
            <p:cNvGrpSpPr/>
            <p:nvPr/>
          </p:nvGrpSpPr>
          <p:grpSpPr>
            <a:xfrm>
              <a:off x="7662028" y="710502"/>
              <a:ext cx="241146" cy="379971"/>
              <a:chOff x="4876903" y="752514"/>
              <a:chExt cx="268769" cy="379971"/>
            </a:xfrm>
          </p:grpSpPr>
          <p:sp>
            <p:nvSpPr>
              <p:cNvPr id="118" name="Freeform 19">
                <a:extLst>
                  <a:ext uri="{FF2B5EF4-FFF2-40B4-BE49-F238E27FC236}">
                    <a16:creationId xmlns:a16="http://schemas.microsoft.com/office/drawing/2014/main" id="{AA246DF1-FA2D-21C4-B663-B54DB8C42A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7429" y="752514"/>
                <a:ext cx="192536" cy="24359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281" y="140"/>
                  </a:cxn>
                  <a:cxn ang="0">
                    <a:pos x="235" y="244"/>
                  </a:cxn>
                  <a:cxn ang="0">
                    <a:pos x="156" y="384"/>
                  </a:cxn>
                  <a:cxn ang="0">
                    <a:pos x="124" y="384"/>
                  </a:cxn>
                  <a:cxn ang="0">
                    <a:pos x="45" y="244"/>
                  </a:cxn>
                  <a:cxn ang="0">
                    <a:pos x="0" y="140"/>
                  </a:cxn>
                  <a:cxn ang="0">
                    <a:pos x="140" y="0"/>
                  </a:cxn>
                  <a:cxn ang="0">
                    <a:pos x="140" y="37"/>
                  </a:cxn>
                  <a:cxn ang="0">
                    <a:pos x="243" y="140"/>
                  </a:cxn>
                  <a:cxn ang="0">
                    <a:pos x="140" y="244"/>
                  </a:cxn>
                  <a:cxn ang="0">
                    <a:pos x="37" y="140"/>
                  </a:cxn>
                  <a:cxn ang="0">
                    <a:pos x="140" y="37"/>
                  </a:cxn>
                </a:cxnLst>
                <a:rect l="0" t="0" r="r" b="b"/>
                <a:pathLst>
                  <a:path w="281" h="409">
                    <a:moveTo>
                      <a:pt x="140" y="0"/>
                    </a:moveTo>
                    <a:cubicBezTo>
                      <a:pt x="218" y="0"/>
                      <a:pt x="281" y="63"/>
                      <a:pt x="281" y="140"/>
                    </a:cubicBezTo>
                    <a:cubicBezTo>
                      <a:pt x="281" y="181"/>
                      <a:pt x="263" y="218"/>
                      <a:pt x="235" y="244"/>
                    </a:cubicBezTo>
                    <a:cubicBezTo>
                      <a:pt x="219" y="258"/>
                      <a:pt x="170" y="358"/>
                      <a:pt x="156" y="384"/>
                    </a:cubicBezTo>
                    <a:cubicBezTo>
                      <a:pt x="143" y="409"/>
                      <a:pt x="137" y="409"/>
                      <a:pt x="124" y="384"/>
                    </a:cubicBezTo>
                    <a:cubicBezTo>
                      <a:pt x="111" y="358"/>
                      <a:pt x="61" y="258"/>
                      <a:pt x="45" y="244"/>
                    </a:cubicBezTo>
                    <a:cubicBezTo>
                      <a:pt x="16" y="217"/>
                      <a:pt x="0" y="180"/>
                      <a:pt x="0" y="140"/>
                    </a:cubicBezTo>
                    <a:cubicBezTo>
                      <a:pt x="0" y="63"/>
                      <a:pt x="62" y="0"/>
                      <a:pt x="140" y="0"/>
                    </a:cubicBezTo>
                    <a:close/>
                    <a:moveTo>
                      <a:pt x="140" y="37"/>
                    </a:moveTo>
                    <a:cubicBezTo>
                      <a:pt x="197" y="37"/>
                      <a:pt x="243" y="83"/>
                      <a:pt x="243" y="140"/>
                    </a:cubicBezTo>
                    <a:cubicBezTo>
                      <a:pt x="243" y="197"/>
                      <a:pt x="197" y="244"/>
                      <a:pt x="140" y="244"/>
                    </a:cubicBezTo>
                    <a:cubicBezTo>
                      <a:pt x="83" y="244"/>
                      <a:pt x="37" y="197"/>
                      <a:pt x="37" y="140"/>
                    </a:cubicBezTo>
                    <a:cubicBezTo>
                      <a:pt x="37" y="83"/>
                      <a:pt x="83" y="37"/>
                      <a:pt x="140" y="37"/>
                    </a:cubicBezTo>
                    <a:close/>
                  </a:path>
                </a:pathLst>
              </a:custGeom>
              <a:solidFill>
                <a:srgbClr val="B715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24237">
                  <a:defRPr/>
                </a:pPr>
                <a:endParaRPr lang="en-GB" kern="0" dirty="0">
                  <a:solidFill>
                    <a:srgbClr val="222223"/>
                  </a:solidFill>
                  <a:latin typeface="Calibri"/>
                </a:endParaRP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E6DEF38D-E53E-411C-D1D6-7A316DC097DE}"/>
                  </a:ext>
                </a:extLst>
              </p:cNvPr>
              <p:cNvSpPr txBox="1"/>
              <p:nvPr/>
            </p:nvSpPr>
            <p:spPr>
              <a:xfrm>
                <a:off x="4876903" y="996110"/>
                <a:ext cx="268769" cy="13637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763" defTabSz="924237">
                  <a:defRPr/>
                </a:pPr>
                <a:r>
                  <a:rPr lang="fr-FR" sz="900" b="1" kern="0" dirty="0">
                    <a:solidFill>
                      <a:srgbClr val="B71540"/>
                    </a:solidFill>
                    <a:latin typeface="Calibri"/>
                  </a:rPr>
                  <a:t>17 %</a:t>
                </a:r>
              </a:p>
            </p:txBody>
          </p:sp>
        </p:grp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824F04E2-7E07-7976-DDB5-7A9318722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726" y="867747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rgbClr val="0799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A6E24EC5-522B-FA22-1642-E57AB2F31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0949" y="842125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7F725539-DD7E-A002-552F-CC7EE3174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397" y="1516239"/>
              <a:ext cx="177683" cy="25924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81" y="140"/>
                </a:cxn>
                <a:cxn ang="0">
                  <a:pos x="235" y="244"/>
                </a:cxn>
                <a:cxn ang="0">
                  <a:pos x="156" y="384"/>
                </a:cxn>
                <a:cxn ang="0">
                  <a:pos x="124" y="384"/>
                </a:cxn>
                <a:cxn ang="0">
                  <a:pos x="45" y="244"/>
                </a:cxn>
                <a:cxn ang="0">
                  <a:pos x="0" y="140"/>
                </a:cxn>
                <a:cxn ang="0">
                  <a:pos x="140" y="0"/>
                </a:cxn>
                <a:cxn ang="0">
                  <a:pos x="140" y="37"/>
                </a:cxn>
                <a:cxn ang="0">
                  <a:pos x="243" y="140"/>
                </a:cxn>
                <a:cxn ang="0">
                  <a:pos x="140" y="244"/>
                </a:cxn>
                <a:cxn ang="0">
                  <a:pos x="37" y="140"/>
                </a:cxn>
                <a:cxn ang="0">
                  <a:pos x="140" y="37"/>
                </a:cxn>
              </a:cxnLst>
              <a:rect l="0" t="0" r="r" b="b"/>
              <a:pathLst>
                <a:path w="281" h="409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181"/>
                    <a:pt x="263" y="218"/>
                    <a:pt x="235" y="244"/>
                  </a:cubicBezTo>
                  <a:cubicBezTo>
                    <a:pt x="219" y="258"/>
                    <a:pt x="170" y="358"/>
                    <a:pt x="156" y="384"/>
                  </a:cubicBezTo>
                  <a:cubicBezTo>
                    <a:pt x="143" y="409"/>
                    <a:pt x="137" y="409"/>
                    <a:pt x="124" y="384"/>
                  </a:cubicBezTo>
                  <a:cubicBezTo>
                    <a:pt x="111" y="358"/>
                    <a:pt x="61" y="258"/>
                    <a:pt x="45" y="244"/>
                  </a:cubicBezTo>
                  <a:cubicBezTo>
                    <a:pt x="16" y="217"/>
                    <a:pt x="0" y="18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lose/>
                  <a:moveTo>
                    <a:pt x="140" y="37"/>
                  </a:moveTo>
                  <a:cubicBezTo>
                    <a:pt x="197" y="37"/>
                    <a:pt x="243" y="83"/>
                    <a:pt x="243" y="140"/>
                  </a:cubicBezTo>
                  <a:cubicBezTo>
                    <a:pt x="243" y="197"/>
                    <a:pt x="197" y="244"/>
                    <a:pt x="140" y="244"/>
                  </a:cubicBezTo>
                  <a:cubicBezTo>
                    <a:pt x="83" y="244"/>
                    <a:pt x="37" y="197"/>
                    <a:pt x="37" y="140"/>
                  </a:cubicBezTo>
                  <a:cubicBezTo>
                    <a:pt x="37" y="83"/>
                    <a:pt x="83" y="37"/>
                    <a:pt x="140" y="3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37">
                <a:defRPr/>
              </a:pPr>
              <a:endParaRPr lang="en-GB" kern="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720E0911-F784-7849-0914-C3F0039AD392}"/>
                </a:ext>
              </a:extLst>
            </p:cNvPr>
            <p:cNvSpPr txBox="1"/>
            <p:nvPr/>
          </p:nvSpPr>
          <p:spPr>
            <a:xfrm>
              <a:off x="7410577" y="1788999"/>
              <a:ext cx="203902" cy="13637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FFFF00"/>
                  </a:solidFill>
                  <a:latin typeface="Calibri"/>
                </a:rPr>
                <a:t>11%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632C198C-8689-C71B-65B2-B0A48A31C9CF}"/>
                </a:ext>
              </a:extLst>
            </p:cNvPr>
            <p:cNvSpPr txBox="1"/>
            <p:nvPr/>
          </p:nvSpPr>
          <p:spPr>
            <a:xfrm>
              <a:off x="7888141" y="1770551"/>
              <a:ext cx="203902" cy="13637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00488C"/>
                  </a:solidFill>
                  <a:latin typeface="Calibri"/>
                </a:rPr>
                <a:t>25%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A6A36EC2-6475-A870-929D-92FDEC19E835}"/>
                </a:ext>
              </a:extLst>
            </p:cNvPr>
            <p:cNvSpPr txBox="1"/>
            <p:nvPr/>
          </p:nvSpPr>
          <p:spPr>
            <a:xfrm>
              <a:off x="7280235" y="1132717"/>
              <a:ext cx="241147" cy="13637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4763" defTabSz="924237">
                <a:defRPr/>
              </a:pPr>
              <a:r>
                <a:rPr lang="fr-FR" sz="900" b="1" kern="0" dirty="0">
                  <a:solidFill>
                    <a:srgbClr val="079992"/>
                  </a:solidFill>
                  <a:latin typeface="Calibri"/>
                </a:rPr>
                <a:t>25 %</a:t>
              </a:r>
            </a:p>
          </p:txBody>
        </p:sp>
      </p:grpSp>
      <p:sp>
        <p:nvSpPr>
          <p:cNvPr id="131" name="ZoneTexte 130">
            <a:extLst>
              <a:ext uri="{FF2B5EF4-FFF2-40B4-BE49-F238E27FC236}">
                <a16:creationId xmlns:a16="http://schemas.microsoft.com/office/drawing/2014/main" id="{B61E9B43-E4DE-CF41-562E-80A8D09881E7}"/>
              </a:ext>
            </a:extLst>
          </p:cNvPr>
          <p:cNvSpPr txBox="1"/>
          <p:nvPr/>
        </p:nvSpPr>
        <p:spPr>
          <a:xfrm>
            <a:off x="10842426" y="2593066"/>
            <a:ext cx="241147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763" defTabSz="924237">
              <a:defRPr/>
            </a:pPr>
            <a:r>
              <a:rPr lang="fr-FR" sz="900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22 %</a:t>
            </a:r>
          </a:p>
        </p:txBody>
      </p:sp>
      <p:sp>
        <p:nvSpPr>
          <p:cNvPr id="132" name="Freeform 19">
            <a:extLst>
              <a:ext uri="{FF2B5EF4-FFF2-40B4-BE49-F238E27FC236}">
                <a16:creationId xmlns:a16="http://schemas.microsoft.com/office/drawing/2014/main" id="{E7195EA1-73FB-1D0B-C1CD-820473850144}"/>
              </a:ext>
            </a:extLst>
          </p:cNvPr>
          <p:cNvSpPr>
            <a:spLocks noEditPoints="1"/>
          </p:cNvSpPr>
          <p:nvPr/>
        </p:nvSpPr>
        <p:spPr bwMode="auto">
          <a:xfrm>
            <a:off x="10604746" y="2946773"/>
            <a:ext cx="177683" cy="259247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281" y="140"/>
              </a:cxn>
              <a:cxn ang="0">
                <a:pos x="235" y="244"/>
              </a:cxn>
              <a:cxn ang="0">
                <a:pos x="156" y="384"/>
              </a:cxn>
              <a:cxn ang="0">
                <a:pos x="124" y="384"/>
              </a:cxn>
              <a:cxn ang="0">
                <a:pos x="45" y="244"/>
              </a:cxn>
              <a:cxn ang="0">
                <a:pos x="0" y="140"/>
              </a:cxn>
              <a:cxn ang="0">
                <a:pos x="140" y="0"/>
              </a:cxn>
              <a:cxn ang="0">
                <a:pos x="140" y="37"/>
              </a:cxn>
              <a:cxn ang="0">
                <a:pos x="243" y="140"/>
              </a:cxn>
              <a:cxn ang="0">
                <a:pos x="140" y="244"/>
              </a:cxn>
              <a:cxn ang="0">
                <a:pos x="37" y="140"/>
              </a:cxn>
              <a:cxn ang="0">
                <a:pos x="140" y="37"/>
              </a:cxn>
            </a:cxnLst>
            <a:rect l="0" t="0" r="r" b="b"/>
            <a:pathLst>
              <a:path w="281" h="409">
                <a:moveTo>
                  <a:pt x="140" y="0"/>
                </a:moveTo>
                <a:cubicBezTo>
                  <a:pt x="218" y="0"/>
                  <a:pt x="281" y="63"/>
                  <a:pt x="281" y="140"/>
                </a:cubicBezTo>
                <a:cubicBezTo>
                  <a:pt x="281" y="181"/>
                  <a:pt x="263" y="218"/>
                  <a:pt x="235" y="244"/>
                </a:cubicBezTo>
                <a:cubicBezTo>
                  <a:pt x="219" y="258"/>
                  <a:pt x="170" y="358"/>
                  <a:pt x="156" y="384"/>
                </a:cubicBezTo>
                <a:cubicBezTo>
                  <a:pt x="143" y="409"/>
                  <a:pt x="137" y="409"/>
                  <a:pt x="124" y="384"/>
                </a:cubicBezTo>
                <a:cubicBezTo>
                  <a:pt x="111" y="358"/>
                  <a:pt x="61" y="258"/>
                  <a:pt x="45" y="244"/>
                </a:cubicBezTo>
                <a:cubicBezTo>
                  <a:pt x="16" y="217"/>
                  <a:pt x="0" y="180"/>
                  <a:pt x="0" y="140"/>
                </a:cubicBezTo>
                <a:cubicBezTo>
                  <a:pt x="0" y="63"/>
                  <a:pt x="62" y="0"/>
                  <a:pt x="140" y="0"/>
                </a:cubicBezTo>
                <a:close/>
                <a:moveTo>
                  <a:pt x="140" y="37"/>
                </a:moveTo>
                <a:cubicBezTo>
                  <a:pt x="197" y="37"/>
                  <a:pt x="243" y="83"/>
                  <a:pt x="243" y="140"/>
                </a:cubicBezTo>
                <a:cubicBezTo>
                  <a:pt x="243" y="197"/>
                  <a:pt x="197" y="244"/>
                  <a:pt x="140" y="244"/>
                </a:cubicBezTo>
                <a:cubicBezTo>
                  <a:pt x="83" y="244"/>
                  <a:pt x="37" y="197"/>
                  <a:pt x="37" y="140"/>
                </a:cubicBezTo>
                <a:cubicBezTo>
                  <a:pt x="37" y="83"/>
                  <a:pt x="83" y="37"/>
                  <a:pt x="140" y="37"/>
                </a:cubicBezTo>
                <a:close/>
              </a:path>
            </a:pathLst>
          </a:custGeom>
          <a:solidFill>
            <a:srgbClr val="00488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24237">
              <a:defRPr/>
            </a:pPr>
            <a:endParaRPr lang="en-GB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0E7AEB28-3BCF-ACF4-B2C8-4B82B2992DA0}"/>
              </a:ext>
            </a:extLst>
          </p:cNvPr>
          <p:cNvSpPr txBox="1"/>
          <p:nvPr/>
        </p:nvSpPr>
        <p:spPr>
          <a:xfrm>
            <a:off x="8289299" y="1685240"/>
            <a:ext cx="362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REPARTITION REGIONALE (UDA5)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28638A-222A-5A2D-F53B-011CEC5660E4}"/>
              </a:ext>
            </a:extLst>
          </p:cNvPr>
          <p:cNvSpPr/>
          <p:nvPr/>
        </p:nvSpPr>
        <p:spPr>
          <a:xfrm>
            <a:off x="195294" y="3677817"/>
            <a:ext cx="340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ZONES D'IMPLANTATION / TAILLE D'AGGLOMÉRATION </a:t>
            </a:r>
          </a:p>
        </p:txBody>
      </p:sp>
      <p:graphicFrame>
        <p:nvGraphicFramePr>
          <p:cNvPr id="135" name="Graphique 134">
            <a:extLst>
              <a:ext uri="{FF2B5EF4-FFF2-40B4-BE49-F238E27FC236}">
                <a16:creationId xmlns:a16="http://schemas.microsoft.com/office/drawing/2014/main" id="{648C2591-C7CA-5E78-C462-19095C18F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051967"/>
              </p:ext>
            </p:extLst>
          </p:nvPr>
        </p:nvGraphicFramePr>
        <p:xfrm>
          <a:off x="-658918" y="4174342"/>
          <a:ext cx="4157092" cy="220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6" name="Rectangle 135">
            <a:extLst>
              <a:ext uri="{FF2B5EF4-FFF2-40B4-BE49-F238E27FC236}">
                <a16:creationId xmlns:a16="http://schemas.microsoft.com/office/drawing/2014/main" id="{2ECCADE2-577D-98EC-7FB9-479C5AA26FF9}"/>
              </a:ext>
            </a:extLst>
          </p:cNvPr>
          <p:cNvSpPr/>
          <p:nvPr/>
        </p:nvSpPr>
        <p:spPr>
          <a:xfrm>
            <a:off x="4324532" y="3758940"/>
            <a:ext cx="4009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CATÉGORIES SOCIO-PROFESSIONNELLES </a:t>
            </a:r>
          </a:p>
        </p:txBody>
      </p:sp>
      <p:graphicFrame>
        <p:nvGraphicFramePr>
          <p:cNvPr id="137" name="Graphique 136">
            <a:extLst>
              <a:ext uri="{FF2B5EF4-FFF2-40B4-BE49-F238E27FC236}">
                <a16:creationId xmlns:a16="http://schemas.microsoft.com/office/drawing/2014/main" id="{5F62E1AF-64D3-3071-01C1-6B849049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984676"/>
              </p:ext>
            </p:extLst>
          </p:nvPr>
        </p:nvGraphicFramePr>
        <p:xfrm>
          <a:off x="4798297" y="4301885"/>
          <a:ext cx="2695453" cy="1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8" name="ZoneTexte 137">
            <a:extLst>
              <a:ext uri="{FF2B5EF4-FFF2-40B4-BE49-F238E27FC236}">
                <a16:creationId xmlns:a16="http://schemas.microsoft.com/office/drawing/2014/main" id="{8A1C4310-5197-193B-263B-127A6C64CCAD}"/>
              </a:ext>
            </a:extLst>
          </p:cNvPr>
          <p:cNvSpPr txBox="1"/>
          <p:nvPr/>
        </p:nvSpPr>
        <p:spPr>
          <a:xfrm>
            <a:off x="4479301" y="4054411"/>
            <a:ext cx="1746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Agriculteur / exploitant (1%)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A53C581-18EC-9B9D-FA68-33C065546235}"/>
              </a:ext>
            </a:extLst>
          </p:cNvPr>
          <p:cNvSpPr txBox="1"/>
          <p:nvPr/>
        </p:nvSpPr>
        <p:spPr>
          <a:xfrm>
            <a:off x="5833543" y="4083056"/>
            <a:ext cx="206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Artisan, commerçant, chef d'entreprise (4%)</a:t>
            </a:r>
            <a:endParaRPr lang="en-US" sz="1000" dirty="0">
              <a:solidFill>
                <a:schemeClr val="tx2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A3B5717A-3520-EBFC-D75E-8645CFF96DAF}"/>
              </a:ext>
            </a:extLst>
          </p:cNvPr>
          <p:cNvSpPr txBox="1"/>
          <p:nvPr/>
        </p:nvSpPr>
        <p:spPr>
          <a:xfrm>
            <a:off x="6784077" y="4430468"/>
            <a:ext cx="191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Cadre et profession intellectuelle supérieure (13%) </a:t>
            </a:r>
            <a:endParaRPr lang="en-US" sz="1000" dirty="0">
              <a:solidFill>
                <a:schemeClr val="tx2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785A8232-6E0D-EFF5-ECD7-270B4C5D6516}"/>
              </a:ext>
            </a:extLst>
          </p:cNvPr>
          <p:cNvSpPr txBox="1"/>
          <p:nvPr/>
        </p:nvSpPr>
        <p:spPr>
          <a:xfrm>
            <a:off x="6812699" y="5102964"/>
            <a:ext cx="170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Profession intermédiaire (14</a:t>
            </a:r>
            <a:r>
              <a:rPr lang="fr-FR" sz="1000" dirty="0">
                <a:solidFill>
                  <a:srgbClr val="606060"/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%)</a:t>
            </a:r>
            <a:endParaRPr lang="en-US" sz="1000" dirty="0">
              <a:solidFill>
                <a:srgbClr val="606060"/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232263B6-3C9D-8E1E-DA79-BC2D207A55FD}"/>
              </a:ext>
            </a:extLst>
          </p:cNvPr>
          <p:cNvSpPr txBox="1"/>
          <p:nvPr/>
        </p:nvSpPr>
        <p:spPr>
          <a:xfrm>
            <a:off x="6768563" y="5671327"/>
            <a:ext cx="121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Employé (26%)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14621008-C637-C03E-4ACA-901E90C5EE99}"/>
              </a:ext>
            </a:extLst>
          </p:cNvPr>
          <p:cNvSpPr txBox="1"/>
          <p:nvPr/>
        </p:nvSpPr>
        <p:spPr>
          <a:xfrm>
            <a:off x="4479302" y="5710769"/>
            <a:ext cx="84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Ouvrier (4%)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DA585757-1DAF-9A32-415C-D57AFF9BC8DA}"/>
              </a:ext>
            </a:extLst>
          </p:cNvPr>
          <p:cNvSpPr txBox="1"/>
          <p:nvPr/>
        </p:nvSpPr>
        <p:spPr>
          <a:xfrm>
            <a:off x="4479301" y="5039288"/>
            <a:ext cx="929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Retraité (26%) 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54E5C674-5C7F-E756-C538-272EA66A028D}"/>
              </a:ext>
            </a:extLst>
          </p:cNvPr>
          <p:cNvSpPr txBox="1"/>
          <p:nvPr/>
        </p:nvSpPr>
        <p:spPr>
          <a:xfrm>
            <a:off x="4479302" y="4550658"/>
            <a:ext cx="974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Etudiant   (6%)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CDE80639-B7DC-9BAE-A50A-1F4E9ECDFEC2}"/>
              </a:ext>
            </a:extLst>
          </p:cNvPr>
          <p:cNvSpPr txBox="1"/>
          <p:nvPr/>
        </p:nvSpPr>
        <p:spPr>
          <a:xfrm>
            <a:off x="4479302" y="4291635"/>
            <a:ext cx="1073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  <a:sym typeface="Wingdings" pitchFamily="2" charset="2"/>
              </a:rPr>
              <a:t>Sans emploi (6%)  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423DD95-1222-8072-BC88-D4576F936823}"/>
              </a:ext>
            </a:extLst>
          </p:cNvPr>
          <p:cNvSpPr/>
          <p:nvPr/>
        </p:nvSpPr>
        <p:spPr>
          <a:xfrm>
            <a:off x="8889408" y="3749375"/>
            <a:ext cx="270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EXPÉRIENCE DANS LES MÉTIERS DU GRAND ÂGE</a:t>
            </a:r>
          </a:p>
        </p:txBody>
      </p:sp>
      <p:graphicFrame>
        <p:nvGraphicFramePr>
          <p:cNvPr id="148" name="Graphique 147">
            <a:extLst>
              <a:ext uri="{FF2B5EF4-FFF2-40B4-BE49-F238E27FC236}">
                <a16:creationId xmlns:a16="http://schemas.microsoft.com/office/drawing/2014/main" id="{C1790D0F-33DC-BCEC-16CC-7AC2A1AA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461069"/>
              </p:ext>
            </p:extLst>
          </p:nvPr>
        </p:nvGraphicFramePr>
        <p:xfrm>
          <a:off x="8693434" y="4135907"/>
          <a:ext cx="3498566" cy="217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0" name="ZoneTexte 69">
            <a:extLst>
              <a:ext uri="{FF2B5EF4-FFF2-40B4-BE49-F238E27FC236}">
                <a16:creationId xmlns:a16="http://schemas.microsoft.com/office/drawing/2014/main" id="{8F665DA5-E254-439E-81D2-82FF1647E291}"/>
              </a:ext>
            </a:extLst>
          </p:cNvPr>
          <p:cNvSpPr txBox="1"/>
          <p:nvPr/>
        </p:nvSpPr>
        <p:spPr>
          <a:xfrm>
            <a:off x="98570" y="6175570"/>
            <a:ext cx="96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7704"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S1. Vous êtes : 	S2. Quel est votre âge 	S3. Dans quel département habitez-vous ?		S4. Dans quelle catégorie d’agglomération habitez-vous ?</a:t>
            </a:r>
            <a:b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</a:b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S5. Aujourd’hui, quel est votre activité professionnelle ?  	S6. Avez-vous une expérience significative (régulière ou supérieure à 1 an) de l’accompagnement de personnes âgées de plus de 75 ans ?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686F476B-2B00-37A1-C04D-F11641D541B3}"/>
              </a:ext>
            </a:extLst>
          </p:cNvPr>
          <p:cNvSpPr/>
          <p:nvPr/>
        </p:nvSpPr>
        <p:spPr>
          <a:xfrm>
            <a:off x="5391181" y="4320357"/>
            <a:ext cx="1656000" cy="1656237"/>
          </a:xfrm>
          <a:prstGeom prst="arc">
            <a:avLst>
              <a:gd name="adj1" fmla="val 16564184"/>
              <a:gd name="adj2" fmla="val 987751"/>
            </a:avLst>
          </a:prstGeom>
          <a:ln w="190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AFBE410-7385-A21D-18DF-7DC62FEAC0F8}"/>
              </a:ext>
            </a:extLst>
          </p:cNvPr>
          <p:cNvSpPr/>
          <p:nvPr/>
        </p:nvSpPr>
        <p:spPr>
          <a:xfrm>
            <a:off x="7269312" y="4844942"/>
            <a:ext cx="936290" cy="27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CSP+ : 31%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F66D83-D3A3-1BEE-D43F-542D10B0B52E}"/>
              </a:ext>
            </a:extLst>
          </p:cNvPr>
          <p:cNvSpPr/>
          <p:nvPr/>
        </p:nvSpPr>
        <p:spPr>
          <a:xfrm>
            <a:off x="4360598" y="5315041"/>
            <a:ext cx="846081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CSP- : 69% </a:t>
            </a:r>
          </a:p>
        </p:txBody>
      </p:sp>
      <p:sp>
        <p:nvSpPr>
          <p:cNvPr id="152" name="Arc 151">
            <a:extLst>
              <a:ext uri="{FF2B5EF4-FFF2-40B4-BE49-F238E27FC236}">
                <a16:creationId xmlns:a16="http://schemas.microsoft.com/office/drawing/2014/main" id="{38E58932-C998-9578-4EB7-4A6AB90962EE}"/>
              </a:ext>
            </a:extLst>
          </p:cNvPr>
          <p:cNvSpPr/>
          <p:nvPr/>
        </p:nvSpPr>
        <p:spPr>
          <a:xfrm>
            <a:off x="5397083" y="4324449"/>
            <a:ext cx="1656000" cy="1656237"/>
          </a:xfrm>
          <a:prstGeom prst="arc">
            <a:avLst>
              <a:gd name="adj1" fmla="val 1221645"/>
              <a:gd name="adj2" fmla="val 16160520"/>
            </a:avLst>
          </a:prstGeom>
          <a:ln w="1905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67" name="Graphique 66">
            <a:extLst>
              <a:ext uri="{FF2B5EF4-FFF2-40B4-BE49-F238E27FC236}">
                <a16:creationId xmlns:a16="http://schemas.microsoft.com/office/drawing/2014/main" id="{B99401C0-D582-030A-78E4-4642DCB2C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497894"/>
              </p:ext>
            </p:extLst>
          </p:nvPr>
        </p:nvGraphicFramePr>
        <p:xfrm>
          <a:off x="604659" y="1996671"/>
          <a:ext cx="2393354" cy="175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1A7F02-9139-0815-12E2-2D4F7886DD70}"/>
              </a:ext>
            </a:extLst>
          </p:cNvPr>
          <p:cNvSpPr/>
          <p:nvPr/>
        </p:nvSpPr>
        <p:spPr>
          <a:xfrm>
            <a:off x="9791283" y="831421"/>
            <a:ext cx="962048" cy="6822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40% </a:t>
            </a:r>
          </a:p>
        </p:txBody>
      </p:sp>
    </p:spTree>
    <p:extLst>
      <p:ext uri="{BB962C8B-B14F-4D97-AF65-F5344CB8AC3E}">
        <p14:creationId xmlns:p14="http://schemas.microsoft.com/office/powerpoint/2010/main" val="246300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gradFill rotWithShape="1">
                <a:gsLst>
                  <a:gs pos="0">
                    <a:srgbClr val="003366">
                      <a:gamma/>
                      <a:shade val="46275"/>
                      <a:invGamma/>
                    </a:srgbClr>
                  </a:gs>
                  <a:gs pos="100000">
                    <a:srgbClr val="003366"/>
                  </a:gs>
                </a:gsLst>
                <a:lin ang="0" scaled="1"/>
              </a:gra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ctr">
          <a:lnSpc>
            <a:spcPct val="100000"/>
          </a:lnSpc>
          <a:spcBef>
            <a:spcPct val="50000"/>
          </a:spcBef>
          <a:buClrTx/>
          <a:buFontTx/>
          <a:buNone/>
          <a:defRPr sz="800" b="0" err="1">
            <a:solidFill>
              <a:srgbClr val="777777"/>
            </a:solidFill>
            <a:effectLst/>
            <a:latin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25630f-3793-4221-9d88-7ae1c758fec3">
      <UserInfo>
        <DisplayName>Luc BARTHELEMY</DisplayName>
        <AccountId>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9D0B8A78B014390D8EA1C837ACDEE" ma:contentTypeVersion="4" ma:contentTypeDescription="Crée un document." ma:contentTypeScope="" ma:versionID="094af62f10ea6471a853afa71fdfa576">
  <xsd:schema xmlns:xsd="http://www.w3.org/2001/XMLSchema" xmlns:xs="http://www.w3.org/2001/XMLSchema" xmlns:p="http://schemas.microsoft.com/office/2006/metadata/properties" xmlns:ns2="f4c670f0-a83b-43b7-96ea-5fb722ab5ea3" xmlns:ns3="e225630f-3793-4221-9d88-7ae1c758fec3" targetNamespace="http://schemas.microsoft.com/office/2006/metadata/properties" ma:root="true" ma:fieldsID="bf8e7f8a8903d5441db12aa750adf66e" ns2:_="" ns3:_="">
    <xsd:import namespace="f4c670f0-a83b-43b7-96ea-5fb722ab5ea3"/>
    <xsd:import namespace="e225630f-3793-4221-9d88-7ae1c758f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670f0-a83b-43b7-96ea-5fb722ab5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5630f-3793-4221-9d88-7ae1c758f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2F558B-AA44-46CA-962C-C9ABAAE86C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15DD9-80A6-486A-BCBD-2FF1BA51ACC9}">
  <ds:schemaRefs>
    <ds:schemaRef ds:uri="e225630f-3793-4221-9d88-7ae1c758fec3"/>
    <ds:schemaRef ds:uri="f4c670f0-a83b-43b7-96ea-5fb722ab5e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698F01-68B1-40A5-81C7-A7384670C523}">
  <ds:schemaRefs>
    <ds:schemaRef ds:uri="e225630f-3793-4221-9d88-7ae1c758fec3"/>
    <ds:schemaRef ds:uri="f4c670f0-a83b-43b7-96ea-5fb722ab5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7786</Words>
  <Application>Microsoft Macintosh PowerPoint</Application>
  <PresentationFormat>Grand écran</PresentationFormat>
  <Paragraphs>1473</Paragraphs>
  <Slides>36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(light)</vt:lpstr>
      <vt:lpstr>Calibri Light</vt:lpstr>
      <vt:lpstr>Microsoft Sans Serif</vt:lpstr>
      <vt:lpstr>Montserrat</vt:lpstr>
      <vt:lpstr>Playfair Display</vt:lpstr>
      <vt:lpstr>Symbol</vt:lpstr>
      <vt:lpstr>Tenorite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accueil</dc:creator>
  <cp:lastModifiedBy>Edouard de Hennezel</cp:lastModifiedBy>
  <cp:revision>103</cp:revision>
  <cp:lastPrinted>2015-12-01T15:29:37Z</cp:lastPrinted>
  <dcterms:created xsi:type="dcterms:W3CDTF">2012-06-26T10:04:37Z</dcterms:created>
  <dcterms:modified xsi:type="dcterms:W3CDTF">2022-10-04T17:21:30Z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0x01010017B9D0B8A78B014390D8EA1C837ACDEE</vt:lpwstr>
  </property>
</Properties>
</file>